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86" r:id="rId2"/>
    <p:sldId id="297" r:id="rId3"/>
    <p:sldId id="298" r:id="rId4"/>
    <p:sldId id="288" r:id="rId5"/>
    <p:sldId id="290" r:id="rId6"/>
    <p:sldId id="291" r:id="rId7"/>
    <p:sldId id="260" r:id="rId8"/>
    <p:sldId id="261" r:id="rId9"/>
    <p:sldId id="265" r:id="rId10"/>
    <p:sldId id="266" r:id="rId11"/>
    <p:sldId id="274" r:id="rId12"/>
    <p:sldId id="275" r:id="rId13"/>
    <p:sldId id="276" r:id="rId14"/>
    <p:sldId id="277" r:id="rId15"/>
    <p:sldId id="296" r:id="rId16"/>
    <p:sldId id="299"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336" y="12"/>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7ADF38-49AF-45DC-9255-122760A0E011}" type="datetimeFigureOut">
              <a:rPr lang="id-ID" smtClean="0"/>
              <a:pPr/>
              <a:t>13/03/2020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CD02BE-5D75-4280-A595-9C19A8FAE854}" type="slidenum">
              <a:rPr lang="id-ID" smtClean="0"/>
              <a:pPr/>
              <a:t>‹#›</a:t>
            </a:fld>
            <a:endParaRPr lang="id-ID"/>
          </a:p>
        </p:txBody>
      </p:sp>
    </p:spTree>
    <p:extLst>
      <p:ext uri="{BB962C8B-B14F-4D97-AF65-F5344CB8AC3E}">
        <p14:creationId xmlns:p14="http://schemas.microsoft.com/office/powerpoint/2010/main" val="352349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BE6B9A2-25A0-4426-A8BF-7BBDE11BC3D9}" type="slidenum">
              <a:rPr lang="en-US" smtClean="0"/>
              <a:pPr/>
              <a:t>10</a:t>
            </a:fld>
            <a:endParaRPr lang="en-US" smtClean="0"/>
          </a:p>
        </p:txBody>
      </p:sp>
    </p:spTree>
    <p:extLst>
      <p:ext uri="{BB962C8B-B14F-4D97-AF65-F5344CB8AC3E}">
        <p14:creationId xmlns:p14="http://schemas.microsoft.com/office/powerpoint/2010/main" val="926187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8"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15"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16"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pPr>
                <a:defRPr/>
              </a:pPr>
              <a:endParaRPr lang="en-US"/>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24"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pPr>
                <a:defRPr/>
              </a:pPr>
              <a:endParaRPr lang="en-US"/>
            </a:p>
          </p:txBody>
        </p:sp>
        <p:sp>
          <p:nvSpPr>
            <p:cNvPr id="25"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p>
          </p:txBody>
        </p:sp>
      </p:grpSp>
      <p:sp>
        <p:nvSpPr>
          <p:cNvPr id="10264" name="Rectangle 24"/>
          <p:cNvSpPr>
            <a:spLocks noGrp="1" noChangeArrowheads="1"/>
          </p:cNvSpPr>
          <p:nvPr>
            <p:ph type="ctrTitle" sz="quarter"/>
          </p:nvPr>
        </p:nvSpPr>
        <p:spPr>
          <a:xfrm>
            <a:off x="685800" y="1600200"/>
            <a:ext cx="7772400" cy="1828800"/>
          </a:xfrm>
        </p:spPr>
        <p:txBody>
          <a:bodyPr/>
          <a:lstStyle>
            <a:lvl1pPr>
              <a:defRPr sz="4800"/>
            </a:lvl1pPr>
          </a:lstStyle>
          <a:p>
            <a:r>
              <a:rPr lang="en-US" smtClean="0"/>
              <a:t>Click to edit Master title style</a:t>
            </a:r>
            <a:endParaRPr lang="en-GB"/>
          </a:p>
        </p:txBody>
      </p:sp>
      <p:sp>
        <p:nvSpPr>
          <p:cNvPr id="10265"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GB"/>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fld id="{91CD97FA-FD78-4F83-868B-72D5BAF20C4F}" type="datetimeFigureOut">
              <a:rPr lang="id-ID" smtClean="0"/>
              <a:pPr/>
              <a:t>13/03/2020</a:t>
            </a:fld>
            <a:endParaRPr lang="id-ID"/>
          </a:p>
        </p:txBody>
      </p:sp>
      <p:sp>
        <p:nvSpPr>
          <p:cNvPr id="27" name="Rectangle 27"/>
          <p:cNvSpPr>
            <a:spLocks noGrp="1" noChangeArrowheads="1"/>
          </p:cNvSpPr>
          <p:nvPr>
            <p:ph type="ftr" sz="quarter" idx="11"/>
          </p:nvPr>
        </p:nvSpPr>
        <p:spPr/>
        <p:txBody>
          <a:bodyPr/>
          <a:lstStyle>
            <a:lvl1pPr>
              <a:defRPr/>
            </a:lvl1pPr>
          </a:lstStyle>
          <a:p>
            <a:endParaRPr lang="id-ID"/>
          </a:p>
        </p:txBody>
      </p:sp>
      <p:sp>
        <p:nvSpPr>
          <p:cNvPr id="28" name="Rectangle 28"/>
          <p:cNvSpPr>
            <a:spLocks noGrp="1" noChangeArrowheads="1"/>
          </p:cNvSpPr>
          <p:nvPr>
            <p:ph type="sldNum" sz="quarter" idx="12"/>
          </p:nvPr>
        </p:nvSpPr>
        <p:spPr/>
        <p:txBody>
          <a:bodyPr/>
          <a:lstStyle>
            <a:lvl1pPr>
              <a:defRPr/>
            </a:lvl1pPr>
          </a:lstStyle>
          <a:p>
            <a:fld id="{CF45BBF7-1F36-40D4-9EC8-679B5082DA0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endParaRPr lang="id-ID"/>
          </a:p>
        </p:txBody>
      </p:sp>
      <p:sp>
        <p:nvSpPr>
          <p:cNvPr id="5"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6"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endParaRPr lang="id-ID"/>
          </a:p>
        </p:txBody>
      </p:sp>
      <p:sp>
        <p:nvSpPr>
          <p:cNvPr id="5"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6"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ftr" sz="quarter" idx="10"/>
          </p:nvPr>
        </p:nvSpPr>
        <p:spPr>
          <a:ln/>
        </p:spPr>
        <p:txBody>
          <a:bodyPr/>
          <a:lstStyle>
            <a:lvl1pPr>
              <a:defRPr/>
            </a:lvl1pPr>
          </a:lstStyle>
          <a:p>
            <a:endParaRPr lang="id-ID"/>
          </a:p>
        </p:txBody>
      </p:sp>
      <p:sp>
        <p:nvSpPr>
          <p:cNvPr id="5"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6"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ftr" sz="quarter" idx="10"/>
          </p:nvPr>
        </p:nvSpPr>
        <p:spPr>
          <a:ln/>
        </p:spPr>
        <p:txBody>
          <a:bodyPr/>
          <a:lstStyle>
            <a:lvl1pPr>
              <a:defRPr/>
            </a:lvl1pPr>
          </a:lstStyle>
          <a:p>
            <a:endParaRPr lang="id-ID"/>
          </a:p>
        </p:txBody>
      </p:sp>
      <p:sp>
        <p:nvSpPr>
          <p:cNvPr id="5"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6"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ftr" sz="quarter" idx="10"/>
          </p:nvPr>
        </p:nvSpPr>
        <p:spPr>
          <a:ln/>
        </p:spPr>
        <p:txBody>
          <a:bodyPr/>
          <a:lstStyle>
            <a:lvl1pPr>
              <a:defRPr/>
            </a:lvl1pPr>
          </a:lstStyle>
          <a:p>
            <a:endParaRPr lang="id-ID"/>
          </a:p>
        </p:txBody>
      </p:sp>
      <p:sp>
        <p:nvSpPr>
          <p:cNvPr id="6"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7"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ftr" sz="quarter" idx="10"/>
          </p:nvPr>
        </p:nvSpPr>
        <p:spPr>
          <a:ln/>
        </p:spPr>
        <p:txBody>
          <a:bodyPr/>
          <a:lstStyle>
            <a:lvl1pPr>
              <a:defRPr/>
            </a:lvl1pPr>
          </a:lstStyle>
          <a:p>
            <a:endParaRPr lang="id-ID"/>
          </a:p>
        </p:txBody>
      </p:sp>
      <p:sp>
        <p:nvSpPr>
          <p:cNvPr id="8"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9"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ftr" sz="quarter" idx="10"/>
          </p:nvPr>
        </p:nvSpPr>
        <p:spPr>
          <a:ln/>
        </p:spPr>
        <p:txBody>
          <a:bodyPr/>
          <a:lstStyle>
            <a:lvl1pPr>
              <a:defRPr/>
            </a:lvl1pPr>
          </a:lstStyle>
          <a:p>
            <a:endParaRPr lang="id-ID"/>
          </a:p>
        </p:txBody>
      </p:sp>
      <p:sp>
        <p:nvSpPr>
          <p:cNvPr id="4"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5"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endParaRPr lang="id-ID"/>
          </a:p>
        </p:txBody>
      </p:sp>
      <p:sp>
        <p:nvSpPr>
          <p:cNvPr id="3"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4"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endParaRPr lang="id-ID"/>
          </a:p>
        </p:txBody>
      </p:sp>
      <p:sp>
        <p:nvSpPr>
          <p:cNvPr id="6"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7"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ftr" sz="quarter" idx="10"/>
          </p:nvPr>
        </p:nvSpPr>
        <p:spPr>
          <a:ln/>
        </p:spPr>
        <p:txBody>
          <a:bodyPr/>
          <a:lstStyle>
            <a:lvl1pPr>
              <a:defRPr/>
            </a:lvl1pPr>
          </a:lstStyle>
          <a:p>
            <a:endParaRPr lang="id-ID"/>
          </a:p>
        </p:txBody>
      </p:sp>
      <p:sp>
        <p:nvSpPr>
          <p:cNvPr id="6" name="Rectangle 27"/>
          <p:cNvSpPr>
            <a:spLocks noGrp="1" noChangeArrowheads="1"/>
          </p:cNvSpPr>
          <p:nvPr>
            <p:ph type="sldNum" sz="quarter" idx="11"/>
          </p:nvPr>
        </p:nvSpPr>
        <p:spPr>
          <a:ln/>
        </p:spPr>
        <p:txBody>
          <a:bodyPr/>
          <a:lstStyle>
            <a:lvl1pPr>
              <a:defRPr/>
            </a:lvl1pPr>
          </a:lstStyle>
          <a:p>
            <a:fld id="{CF45BBF7-1F36-40D4-9EC8-679B5082DA0F}" type="slidenum">
              <a:rPr lang="id-ID" smtClean="0"/>
              <a:pPr/>
              <a:t>‹#›</a:t>
            </a:fld>
            <a:endParaRPr lang="id-ID"/>
          </a:p>
        </p:txBody>
      </p:sp>
      <p:sp>
        <p:nvSpPr>
          <p:cNvPr id="7" name="Rectangle 28"/>
          <p:cNvSpPr>
            <a:spLocks noGrp="1" noChangeArrowheads="1"/>
          </p:cNvSpPr>
          <p:nvPr>
            <p:ph type="dt" sz="half" idx="12"/>
          </p:nvPr>
        </p:nvSpPr>
        <p:spPr>
          <a:ln/>
        </p:spPr>
        <p:txBody>
          <a:bodyPr/>
          <a:lstStyle>
            <a:lvl1pPr>
              <a:defRPr/>
            </a:lvl1pPr>
          </a:lstStyle>
          <a:p>
            <a:fld id="{91CD97FA-FD78-4F83-868B-72D5BAF20C4F}" type="datetimeFigureOut">
              <a:rPr lang="id-ID" smtClean="0"/>
              <a:pPr/>
              <a:t>13/03/2020</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59875" cy="6858000"/>
            <a:chOff x="0" y="0"/>
            <a:chExt cx="5770" cy="4320"/>
          </a:xfrm>
        </p:grpSpPr>
        <p:sp>
          <p:nvSpPr>
            <p:cNvPr id="9219"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pPr>
                <a:defRPr/>
              </a:pPr>
              <a:endParaRPr lang="en-US"/>
            </a:p>
          </p:txBody>
        </p:sp>
        <p:sp>
          <p:nvSpPr>
            <p:cNvPr id="9220"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21"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22"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pPr>
                <a:defRPr/>
              </a:pPr>
              <a:endParaRPr lang="en-US"/>
            </a:p>
          </p:txBody>
        </p:sp>
        <p:sp>
          <p:nvSpPr>
            <p:cNvPr id="9223"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9224"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9225"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9226"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9227"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9228"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29"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230"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231"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9232"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pPr>
                <a:defRPr/>
              </a:pPr>
              <a:endParaRPr lang="en-US"/>
            </a:p>
          </p:txBody>
        </p:sp>
        <p:sp>
          <p:nvSpPr>
            <p:cNvPr id="9233"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34"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35"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pPr>
                <a:defRPr/>
              </a:pPr>
              <a:endParaRPr lang="en-US"/>
            </a:p>
          </p:txBody>
        </p:sp>
        <p:sp>
          <p:nvSpPr>
            <p:cNvPr id="9236"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9237"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pPr>
                <a:defRPr/>
              </a:pPr>
              <a:endParaRPr lang="en-US"/>
            </a:p>
          </p:txBody>
        </p:sp>
        <p:sp>
          <p:nvSpPr>
            <p:cNvPr id="9238"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pPr>
                <a:defRPr/>
              </a:pPr>
              <a:endParaRPr lang="en-US"/>
            </a:p>
          </p:txBody>
        </p:sp>
        <p:sp>
          <p:nvSpPr>
            <p:cNvPr id="9239"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pPr>
                <a:defRPr/>
              </a:pPr>
              <a:endParaRPr lang="en-US"/>
            </a:p>
          </p:txBody>
        </p:sp>
      </p:grpSp>
      <p:sp>
        <p:nvSpPr>
          <p:cNvPr id="9240"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endParaRPr lang="en-GB" smtClean="0"/>
          </a:p>
        </p:txBody>
      </p:sp>
      <p:sp>
        <p:nvSpPr>
          <p:cNvPr id="9241"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9242"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id-ID"/>
          </a:p>
        </p:txBody>
      </p:sp>
      <p:sp>
        <p:nvSpPr>
          <p:cNvPr id="9243"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CF45BBF7-1F36-40D4-9EC8-679B5082DA0F}" type="slidenum">
              <a:rPr lang="id-ID" smtClean="0"/>
              <a:pPr/>
              <a:t>‹#›</a:t>
            </a:fld>
            <a:endParaRPr lang="id-ID"/>
          </a:p>
        </p:txBody>
      </p:sp>
      <p:sp>
        <p:nvSpPr>
          <p:cNvPr id="9244"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fld id="{91CD97FA-FD78-4F83-868B-72D5BAF20C4F}" type="datetimeFigureOut">
              <a:rPr lang="id-ID" smtClean="0"/>
              <a:pPr/>
              <a:t>13/03/2020</a:t>
            </a:fld>
            <a:endParaRPr lang="id-ID"/>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1" fontAlgn="base" hangingPunct="1">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1340768"/>
            <a:ext cx="7772400" cy="4248472"/>
          </a:xfrm>
        </p:spPr>
        <p:txBody>
          <a:bodyPr/>
          <a:lstStyle/>
          <a:p>
            <a:r>
              <a:rPr lang="id-ID" dirty="0" smtClean="0"/>
              <a:t/>
            </a:r>
            <a:br>
              <a:rPr lang="id-ID" dirty="0" smtClean="0"/>
            </a:br>
            <a:r>
              <a:rPr lang="id-ID" dirty="0" smtClean="0"/>
              <a:t/>
            </a:r>
            <a:br>
              <a:rPr lang="id-ID" dirty="0" smtClean="0"/>
            </a:br>
            <a:r>
              <a:rPr lang="id-ID" dirty="0" smtClean="0"/>
              <a:t/>
            </a:r>
            <a:br>
              <a:rPr lang="id-ID" dirty="0" smtClean="0"/>
            </a:br>
            <a:r>
              <a:rPr lang="id-ID" dirty="0" smtClean="0">
                <a:latin typeface="Adobe Gothic Std B" panose="020B0800000000000000" pitchFamily="34" charset="-128"/>
                <a:ea typeface="Adobe Gothic Std B" panose="020B0800000000000000" pitchFamily="34" charset="-128"/>
              </a:rPr>
              <a:t>KETAHANAN NASIONAL BERDASARKAN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PANCASILA</a:t>
            </a:r>
            <a:br>
              <a:rPr lang="id-ID" dirty="0" smtClean="0">
                <a:latin typeface="Adobe Gothic Std B" panose="020B0800000000000000" pitchFamily="34" charset="-128"/>
                <a:ea typeface="Adobe Gothic Std B" panose="020B0800000000000000" pitchFamily="34" charset="-128"/>
              </a:rPr>
            </a:br>
            <a:r>
              <a:rPr lang="id-ID" dirty="0" smtClean="0"/>
              <a:t/>
            </a:r>
            <a:br>
              <a:rPr lang="id-ID" dirty="0" smtClean="0"/>
            </a:b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4272254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323850" y="4581525"/>
            <a:ext cx="1593850" cy="2087563"/>
          </a:xfrm>
        </p:spPr>
        <p:txBody>
          <a:bodyPr/>
          <a:lstStyle/>
          <a:p>
            <a:pPr algn="ctr" eaLnBrk="1" hangingPunct="1">
              <a:buFont typeface="Wingdings" pitchFamily="2" charset="2"/>
              <a:buNone/>
              <a:defRPr/>
            </a:pPr>
            <a:r>
              <a:rPr lang="id-ID" sz="2400" smtClean="0"/>
              <a:t>7A, 7B</a:t>
            </a:r>
            <a:r>
              <a:rPr lang="id-ID" sz="2000" smtClean="0"/>
              <a:t>						       </a:t>
            </a:r>
            <a:endParaRPr lang="en-GB" sz="2000" smtClean="0"/>
          </a:p>
        </p:txBody>
      </p:sp>
      <p:sp>
        <p:nvSpPr>
          <p:cNvPr id="16387" name="Oval 4"/>
          <p:cNvSpPr>
            <a:spLocks noChangeArrowheads="1"/>
          </p:cNvSpPr>
          <p:nvPr/>
        </p:nvSpPr>
        <p:spPr bwMode="auto">
          <a:xfrm>
            <a:off x="2843213" y="1412875"/>
            <a:ext cx="3529012" cy="3529013"/>
          </a:xfrm>
          <a:prstGeom prst="ellipse">
            <a:avLst/>
          </a:prstGeom>
          <a:solidFill>
            <a:srgbClr val="33CCCC"/>
          </a:solidFill>
          <a:ln w="9525">
            <a:solidFill>
              <a:schemeClr val="tx1"/>
            </a:solidFill>
            <a:round/>
            <a:headEnd/>
            <a:tailEnd/>
          </a:ln>
        </p:spPr>
        <p:txBody>
          <a:bodyPr wrap="none" anchor="ctr"/>
          <a:lstStyle/>
          <a:p>
            <a:endParaRPr lang="en-US"/>
          </a:p>
        </p:txBody>
      </p:sp>
      <p:sp>
        <p:nvSpPr>
          <p:cNvPr id="16388" name="Oval 6"/>
          <p:cNvSpPr>
            <a:spLocks noChangeArrowheads="1"/>
          </p:cNvSpPr>
          <p:nvPr/>
        </p:nvSpPr>
        <p:spPr bwMode="auto">
          <a:xfrm>
            <a:off x="4067175" y="3573463"/>
            <a:ext cx="1152525" cy="1009650"/>
          </a:xfrm>
          <a:prstGeom prst="ellipse">
            <a:avLst/>
          </a:prstGeom>
          <a:solidFill>
            <a:schemeClr val="accent1"/>
          </a:solidFill>
          <a:ln w="9525">
            <a:solidFill>
              <a:schemeClr val="tx1"/>
            </a:solidFill>
            <a:round/>
            <a:headEnd/>
            <a:tailEnd/>
          </a:ln>
        </p:spPr>
        <p:txBody>
          <a:bodyPr wrap="none" anchor="ctr"/>
          <a:lstStyle/>
          <a:p>
            <a:pPr algn="ctr"/>
            <a:r>
              <a:rPr lang="id-ID" sz="3600"/>
              <a:t>DPD</a:t>
            </a:r>
            <a:endParaRPr lang="en-GB" sz="3600"/>
          </a:p>
        </p:txBody>
      </p:sp>
      <p:sp>
        <p:nvSpPr>
          <p:cNvPr id="16389" name="Oval 7"/>
          <p:cNvSpPr>
            <a:spLocks noChangeArrowheads="1"/>
          </p:cNvSpPr>
          <p:nvPr/>
        </p:nvSpPr>
        <p:spPr bwMode="auto">
          <a:xfrm>
            <a:off x="3708400" y="1557338"/>
            <a:ext cx="1800225" cy="1511300"/>
          </a:xfrm>
          <a:prstGeom prst="ellipse">
            <a:avLst/>
          </a:prstGeom>
          <a:solidFill>
            <a:schemeClr val="accent1"/>
          </a:solidFill>
          <a:ln w="9525">
            <a:solidFill>
              <a:schemeClr val="tx1"/>
            </a:solidFill>
            <a:round/>
            <a:headEnd/>
            <a:tailEnd/>
          </a:ln>
        </p:spPr>
        <p:txBody>
          <a:bodyPr wrap="none" anchor="ctr"/>
          <a:lstStyle/>
          <a:p>
            <a:pPr algn="ctr"/>
            <a:r>
              <a:rPr lang="id-ID" sz="3600"/>
              <a:t>DPR</a:t>
            </a:r>
            <a:endParaRPr lang="en-GB" sz="3600"/>
          </a:p>
        </p:txBody>
      </p:sp>
      <p:sp>
        <p:nvSpPr>
          <p:cNvPr id="16390" name="Oval 8"/>
          <p:cNvSpPr>
            <a:spLocks noChangeArrowheads="1"/>
          </p:cNvSpPr>
          <p:nvPr/>
        </p:nvSpPr>
        <p:spPr bwMode="auto">
          <a:xfrm>
            <a:off x="0" y="2060575"/>
            <a:ext cx="2376488" cy="2374900"/>
          </a:xfrm>
          <a:prstGeom prst="ellipse">
            <a:avLst/>
          </a:prstGeom>
          <a:solidFill>
            <a:srgbClr val="0000FF"/>
          </a:solidFill>
          <a:ln w="9525">
            <a:solidFill>
              <a:schemeClr val="tx1"/>
            </a:solidFill>
            <a:round/>
            <a:headEnd/>
            <a:tailEnd/>
          </a:ln>
        </p:spPr>
        <p:txBody>
          <a:bodyPr wrap="none" anchor="ctr"/>
          <a:lstStyle/>
          <a:p>
            <a:pPr algn="ctr"/>
            <a:r>
              <a:rPr lang="id-ID" sz="4400"/>
              <a:t>MPR</a:t>
            </a:r>
            <a:endParaRPr lang="en-GB" sz="4400"/>
          </a:p>
        </p:txBody>
      </p:sp>
      <p:sp>
        <p:nvSpPr>
          <p:cNvPr id="16391" name="Oval 9"/>
          <p:cNvSpPr>
            <a:spLocks noChangeArrowheads="1"/>
          </p:cNvSpPr>
          <p:nvPr/>
        </p:nvSpPr>
        <p:spPr bwMode="auto">
          <a:xfrm>
            <a:off x="6804025" y="1989138"/>
            <a:ext cx="2339975" cy="2303462"/>
          </a:xfrm>
          <a:prstGeom prst="ellipse">
            <a:avLst/>
          </a:prstGeom>
          <a:solidFill>
            <a:srgbClr val="0000FF"/>
          </a:solidFill>
          <a:ln w="9525">
            <a:solidFill>
              <a:schemeClr val="tx1"/>
            </a:solidFill>
            <a:round/>
            <a:headEnd/>
            <a:tailEnd/>
          </a:ln>
        </p:spPr>
        <p:txBody>
          <a:bodyPr wrap="none" anchor="ctr"/>
          <a:lstStyle/>
          <a:p>
            <a:pPr algn="ctr"/>
            <a:r>
              <a:rPr lang="id-ID" sz="3600"/>
              <a:t>PRESIDEN</a:t>
            </a:r>
            <a:endParaRPr lang="en-GB" sz="3600"/>
          </a:p>
        </p:txBody>
      </p:sp>
      <p:sp>
        <p:nvSpPr>
          <p:cNvPr id="16392" name="AutoShape 10"/>
          <p:cNvSpPr>
            <a:spLocks noChangeArrowheads="1"/>
          </p:cNvSpPr>
          <p:nvPr/>
        </p:nvSpPr>
        <p:spPr bwMode="auto">
          <a:xfrm>
            <a:off x="2484438" y="2781300"/>
            <a:ext cx="288925" cy="765175"/>
          </a:xfrm>
          <a:custGeom>
            <a:avLst/>
            <a:gdLst>
              <a:gd name="T0" fmla="*/ 230492190 w 21600"/>
              <a:gd name="T1" fmla="*/ 0 h 21600"/>
              <a:gd name="T2" fmla="*/ 0 w 21600"/>
              <a:gd name="T3" fmla="*/ 2147483647 h 21600"/>
              <a:gd name="T4" fmla="*/ 230492190 w 21600"/>
              <a:gd name="T5" fmla="*/ 2147483647 h 21600"/>
              <a:gd name="T6" fmla="*/ 691478816 w 21600"/>
              <a:gd name="T7" fmla="*/ 2147483647 h 21600"/>
              <a:gd name="T8" fmla="*/ 17694720 60000 65536"/>
              <a:gd name="T9" fmla="*/ 11796480 60000 65536"/>
              <a:gd name="T10" fmla="*/ 5898240 60000 65536"/>
              <a:gd name="T11" fmla="*/ 0 60000 65536"/>
              <a:gd name="T12" fmla="*/ 3375 w 21600"/>
              <a:gd name="T13" fmla="*/ 5431 h 21600"/>
              <a:gd name="T14" fmla="*/ 14441 w 21600"/>
              <a:gd name="T15" fmla="*/ 16169 h 21600"/>
            </a:gdLst>
            <a:ahLst/>
            <a:cxnLst>
              <a:cxn ang="T8">
                <a:pos x="T0" y="T1"/>
              </a:cxn>
              <a:cxn ang="T9">
                <a:pos x="T2" y="T3"/>
              </a:cxn>
              <a:cxn ang="T10">
                <a:pos x="T4" y="T5"/>
              </a:cxn>
              <a:cxn ang="T11">
                <a:pos x="T6" y="T7"/>
              </a:cxn>
            </a:cxnLst>
            <a:rect l="T12" t="T13" r="T14" b="T15"/>
            <a:pathLst>
              <a:path w="21600" h="21600">
                <a:moveTo>
                  <a:pt x="7200" y="0"/>
                </a:moveTo>
                <a:lnTo>
                  <a:pt x="7200" y="5431"/>
                </a:lnTo>
                <a:lnTo>
                  <a:pt x="3375" y="5431"/>
                </a:lnTo>
                <a:lnTo>
                  <a:pt x="3375" y="16169"/>
                </a:lnTo>
                <a:lnTo>
                  <a:pt x="7200" y="16169"/>
                </a:lnTo>
                <a:lnTo>
                  <a:pt x="7200" y="21600"/>
                </a:lnTo>
                <a:lnTo>
                  <a:pt x="21600" y="10800"/>
                </a:lnTo>
                <a:close/>
              </a:path>
              <a:path w="21600" h="21600">
                <a:moveTo>
                  <a:pt x="1350" y="5431"/>
                </a:moveTo>
                <a:lnTo>
                  <a:pt x="1350" y="16169"/>
                </a:lnTo>
                <a:lnTo>
                  <a:pt x="2700" y="16169"/>
                </a:lnTo>
                <a:lnTo>
                  <a:pt x="2700" y="5431"/>
                </a:lnTo>
                <a:close/>
              </a:path>
              <a:path w="21600" h="21600">
                <a:moveTo>
                  <a:pt x="0" y="5431"/>
                </a:moveTo>
                <a:lnTo>
                  <a:pt x="0" y="16169"/>
                </a:lnTo>
                <a:lnTo>
                  <a:pt x="675" y="16169"/>
                </a:lnTo>
                <a:lnTo>
                  <a:pt x="675" y="5431"/>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16393" name="AutoShape 11"/>
          <p:cNvSpPr>
            <a:spLocks noChangeArrowheads="1"/>
          </p:cNvSpPr>
          <p:nvPr/>
        </p:nvSpPr>
        <p:spPr bwMode="auto">
          <a:xfrm>
            <a:off x="6443663" y="2781300"/>
            <a:ext cx="288925" cy="765175"/>
          </a:xfrm>
          <a:custGeom>
            <a:avLst/>
            <a:gdLst>
              <a:gd name="T0" fmla="*/ 230492190 w 21600"/>
              <a:gd name="T1" fmla="*/ 0 h 21600"/>
              <a:gd name="T2" fmla="*/ 0 w 21600"/>
              <a:gd name="T3" fmla="*/ 2147483647 h 21600"/>
              <a:gd name="T4" fmla="*/ 230492190 w 21600"/>
              <a:gd name="T5" fmla="*/ 2147483647 h 21600"/>
              <a:gd name="T6" fmla="*/ 691478816 w 21600"/>
              <a:gd name="T7" fmla="*/ 2147483647 h 21600"/>
              <a:gd name="T8" fmla="*/ 17694720 60000 65536"/>
              <a:gd name="T9" fmla="*/ 11796480 60000 65536"/>
              <a:gd name="T10" fmla="*/ 5898240 60000 65536"/>
              <a:gd name="T11" fmla="*/ 0 60000 65536"/>
              <a:gd name="T12" fmla="*/ 3375 w 21600"/>
              <a:gd name="T13" fmla="*/ 5431 h 21600"/>
              <a:gd name="T14" fmla="*/ 14441 w 21600"/>
              <a:gd name="T15" fmla="*/ 16169 h 21600"/>
            </a:gdLst>
            <a:ahLst/>
            <a:cxnLst>
              <a:cxn ang="T8">
                <a:pos x="T0" y="T1"/>
              </a:cxn>
              <a:cxn ang="T9">
                <a:pos x="T2" y="T3"/>
              </a:cxn>
              <a:cxn ang="T10">
                <a:pos x="T4" y="T5"/>
              </a:cxn>
              <a:cxn ang="T11">
                <a:pos x="T6" y="T7"/>
              </a:cxn>
            </a:cxnLst>
            <a:rect l="T12" t="T13" r="T14" b="T15"/>
            <a:pathLst>
              <a:path w="21600" h="21600">
                <a:moveTo>
                  <a:pt x="7200" y="0"/>
                </a:moveTo>
                <a:lnTo>
                  <a:pt x="7200" y="5431"/>
                </a:lnTo>
                <a:lnTo>
                  <a:pt x="3375" y="5431"/>
                </a:lnTo>
                <a:lnTo>
                  <a:pt x="3375" y="16169"/>
                </a:lnTo>
                <a:lnTo>
                  <a:pt x="7200" y="16169"/>
                </a:lnTo>
                <a:lnTo>
                  <a:pt x="7200" y="21600"/>
                </a:lnTo>
                <a:lnTo>
                  <a:pt x="21600" y="10800"/>
                </a:lnTo>
                <a:close/>
              </a:path>
              <a:path w="21600" h="21600">
                <a:moveTo>
                  <a:pt x="1350" y="5431"/>
                </a:moveTo>
                <a:lnTo>
                  <a:pt x="1350" y="16169"/>
                </a:lnTo>
                <a:lnTo>
                  <a:pt x="2700" y="16169"/>
                </a:lnTo>
                <a:lnTo>
                  <a:pt x="2700" y="5431"/>
                </a:lnTo>
                <a:close/>
              </a:path>
              <a:path w="21600" h="21600">
                <a:moveTo>
                  <a:pt x="0" y="5431"/>
                </a:moveTo>
                <a:lnTo>
                  <a:pt x="0" y="16169"/>
                </a:lnTo>
                <a:lnTo>
                  <a:pt x="675" y="16169"/>
                </a:lnTo>
                <a:lnTo>
                  <a:pt x="675" y="5431"/>
                </a:lnTo>
                <a:close/>
              </a:path>
            </a:pathLst>
          </a:custGeom>
          <a:solidFill>
            <a:schemeClr val="accent1"/>
          </a:solidFill>
          <a:ln w="9525">
            <a:solidFill>
              <a:schemeClr val="tx1"/>
            </a:solidFill>
            <a:miter lim="800000"/>
            <a:headEnd/>
            <a:tailEnd/>
          </a:ln>
        </p:spPr>
        <p:txBody>
          <a:bodyPr wrap="none" anchor="ctr"/>
          <a:lstStyle/>
          <a:p>
            <a:endParaRPr lang="id-ID"/>
          </a:p>
        </p:txBody>
      </p:sp>
      <p:sp>
        <p:nvSpPr>
          <p:cNvPr id="39948" name="Rectangle 12"/>
          <p:cNvSpPr>
            <a:spLocks noChangeArrowheads="1"/>
          </p:cNvSpPr>
          <p:nvPr/>
        </p:nvSpPr>
        <p:spPr bwMode="auto">
          <a:xfrm>
            <a:off x="3276600" y="5013325"/>
            <a:ext cx="2735263" cy="1871663"/>
          </a:xfrm>
          <a:prstGeom prst="rect">
            <a:avLst/>
          </a:prstGeom>
          <a:noFill/>
          <a:ln w="9525">
            <a:no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22C</a:t>
            </a:r>
          </a:p>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22D</a:t>
            </a:r>
            <a:endParaRPr lang="en-GB" sz="2800">
              <a:effectLst>
                <a:outerShdw blurRad="38100" dist="38100" dir="2700000" algn="tl">
                  <a:srgbClr val="000000"/>
                </a:outerShdw>
              </a:effectLst>
            </a:endParaRPr>
          </a:p>
        </p:txBody>
      </p:sp>
      <p:sp>
        <p:nvSpPr>
          <p:cNvPr id="39949" name="Rectangle 13"/>
          <p:cNvSpPr>
            <a:spLocks noChangeArrowheads="1"/>
          </p:cNvSpPr>
          <p:nvPr/>
        </p:nvSpPr>
        <p:spPr bwMode="auto">
          <a:xfrm>
            <a:off x="6877050" y="4365625"/>
            <a:ext cx="2266950" cy="2087563"/>
          </a:xfrm>
          <a:prstGeom prst="rect">
            <a:avLst/>
          </a:prstGeom>
          <a:noFill/>
          <a:ln w="9525">
            <a:no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4 – 16</a:t>
            </a:r>
          </a:p>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22</a:t>
            </a:r>
            <a:r>
              <a:rPr lang="id-ID" sz="2000">
                <a:effectLst>
                  <a:outerShdw blurRad="38100" dist="38100" dir="2700000" algn="tl">
                    <a:srgbClr val="000000"/>
                  </a:outerShdw>
                </a:effectLst>
              </a:rPr>
              <a:t>     </a:t>
            </a:r>
            <a:endParaRPr lang="en-GB" sz="2000">
              <a:effectLst>
                <a:outerShdw blurRad="38100" dist="38100" dir="2700000" algn="tl">
                  <a:srgbClr val="000000"/>
                </a:outerShdw>
              </a:effectLst>
            </a:endParaRPr>
          </a:p>
        </p:txBody>
      </p:sp>
      <p:sp>
        <p:nvSpPr>
          <p:cNvPr id="39950" name="Rectangle 14"/>
          <p:cNvSpPr>
            <a:spLocks noChangeArrowheads="1"/>
          </p:cNvSpPr>
          <p:nvPr/>
        </p:nvSpPr>
        <p:spPr bwMode="auto">
          <a:xfrm>
            <a:off x="3563938" y="908050"/>
            <a:ext cx="2243137" cy="620713"/>
          </a:xfrm>
          <a:prstGeom prst="rect">
            <a:avLst/>
          </a:prstGeom>
          <a:noFill/>
          <a:ln w="9525">
            <a:no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19 -22</a:t>
            </a:r>
            <a:endParaRPr lang="en-GB" sz="2800">
              <a:effectLst>
                <a:outerShdw blurRad="38100" dist="38100" dir="2700000" algn="tl">
                  <a:srgbClr val="000000"/>
                </a:outerShdw>
              </a:effectLst>
            </a:endParaRPr>
          </a:p>
        </p:txBody>
      </p:sp>
      <p:sp>
        <p:nvSpPr>
          <p:cNvPr id="39951" name="Rectangle 15"/>
          <p:cNvSpPr>
            <a:spLocks noChangeArrowheads="1"/>
          </p:cNvSpPr>
          <p:nvPr/>
        </p:nvSpPr>
        <p:spPr bwMode="auto">
          <a:xfrm>
            <a:off x="0" y="908050"/>
            <a:ext cx="2243138" cy="1008063"/>
          </a:xfrm>
          <a:prstGeom prst="rect">
            <a:avLst/>
          </a:prstGeom>
          <a:noFill/>
          <a:ln w="9525">
            <a:noFill/>
            <a:miter lim="800000"/>
            <a:headEnd/>
            <a:tailEnd/>
          </a:ln>
          <a:effectLst/>
        </p:spPr>
        <p:txBody>
          <a:bodyPr/>
          <a:lstStyle/>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2</a:t>
            </a:r>
          </a:p>
          <a:p>
            <a:pPr marL="342900" indent="-342900" algn="ctr">
              <a:spcBef>
                <a:spcPct val="20000"/>
              </a:spcBef>
              <a:buClr>
                <a:schemeClr val="hlink"/>
              </a:buClr>
              <a:buSzPct val="80000"/>
              <a:buFont typeface="Wingdings" pitchFamily="2" charset="2"/>
              <a:buNone/>
              <a:defRPr/>
            </a:pPr>
            <a:r>
              <a:rPr lang="id-ID" sz="2800">
                <a:effectLst>
                  <a:outerShdw blurRad="38100" dist="38100" dir="2700000" algn="tl">
                    <a:srgbClr val="000000"/>
                  </a:outerShdw>
                </a:effectLst>
              </a:rPr>
              <a:t>3</a:t>
            </a:r>
            <a:endParaRPr lang="en-GB" sz="280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id-ID" dirty="0" smtClean="0"/>
              <a:t>KEKUASAAN DPD</a:t>
            </a:r>
            <a:endParaRPr lang="en-US" dirty="0"/>
          </a:p>
        </p:txBody>
      </p:sp>
      <p:sp>
        <p:nvSpPr>
          <p:cNvPr id="9219" name="Rectangle 3"/>
          <p:cNvSpPr>
            <a:spLocks noGrp="1" noChangeArrowheads="1"/>
          </p:cNvSpPr>
          <p:nvPr>
            <p:ph type="body" idx="1"/>
          </p:nvPr>
        </p:nvSpPr>
        <p:spPr>
          <a:xfrm>
            <a:off x="1066800" y="1857375"/>
            <a:ext cx="6862763" cy="4286250"/>
          </a:xfrm>
        </p:spPr>
        <p:txBody>
          <a:bodyPr/>
          <a:lstStyle/>
          <a:p>
            <a:pPr marL="609600" indent="-609600">
              <a:buFont typeface="Wingdings" pitchFamily="2" charset="2"/>
              <a:buNone/>
              <a:defRPr/>
            </a:pPr>
            <a:r>
              <a:rPr lang="id-ID" dirty="0" smtClean="0"/>
              <a:t>1. DPD hanya badan komplementer</a:t>
            </a:r>
            <a:endParaRPr lang="en-US" dirty="0"/>
          </a:p>
          <a:p>
            <a:pPr marL="609600" indent="-609600">
              <a:buFont typeface="Wingdings" pitchFamily="2" charset="2"/>
              <a:buNone/>
              <a:defRPr/>
            </a:pPr>
            <a:r>
              <a:rPr lang="id-ID" dirty="0" smtClean="0"/>
              <a:t>2. Kedudukan DPD berada di bawah DPR dan Presiden </a:t>
            </a:r>
            <a:endParaRPr lang="en-US" dirty="0"/>
          </a:p>
          <a:p>
            <a:pPr marL="609600" indent="-609600">
              <a:buFont typeface="Wingdings" pitchFamily="2" charset="2"/>
              <a:buNone/>
              <a:defRPr/>
            </a:pPr>
            <a:r>
              <a:rPr lang="id-ID" dirty="0" smtClean="0"/>
              <a:t>3. DPD tdk memiliki kekuasaan da-lam membuat undang-undang</a:t>
            </a:r>
          </a:p>
          <a:p>
            <a:pPr marL="609600" indent="-609600">
              <a:buFont typeface="Wingdings" pitchFamily="2" charset="2"/>
              <a:buNone/>
              <a:defRPr/>
            </a:pPr>
            <a:r>
              <a:rPr lang="id-ID" dirty="0" smtClean="0"/>
              <a:t>4. DPD tdk memiliki Original Power</a:t>
            </a:r>
          </a:p>
          <a:p>
            <a:pPr marL="609600" indent="-609600">
              <a:buFont typeface="Wingdings" pitchFamily="2" charset="2"/>
              <a:buNone/>
              <a:defRPr/>
            </a:pPr>
            <a:r>
              <a:rPr lang="id-ID" dirty="0" smtClean="0"/>
              <a:t>5. Fungsi pengawasan DPD tidak bersifat imperatif</a:t>
            </a:r>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id-ID" sz="3600" dirty="0" smtClean="0"/>
              <a:t>PASAL 22D UUD 1945</a:t>
            </a:r>
            <a:endParaRPr lang="en-US" sz="3600" dirty="0"/>
          </a:p>
        </p:txBody>
      </p:sp>
      <p:sp>
        <p:nvSpPr>
          <p:cNvPr id="9219" name="Rectangle 3"/>
          <p:cNvSpPr>
            <a:spLocks noGrp="1" noChangeArrowheads="1"/>
          </p:cNvSpPr>
          <p:nvPr>
            <p:ph type="body" idx="1"/>
          </p:nvPr>
        </p:nvSpPr>
        <p:spPr>
          <a:xfrm>
            <a:off x="357188" y="1500188"/>
            <a:ext cx="8429625" cy="4643437"/>
          </a:xfrm>
        </p:spPr>
        <p:txBody>
          <a:bodyPr/>
          <a:lstStyle/>
          <a:p>
            <a:pPr marL="609600" indent="-609600" algn="just">
              <a:buFont typeface="Wingdings" pitchFamily="2" charset="2"/>
              <a:buNone/>
              <a:defRPr/>
            </a:pPr>
            <a:r>
              <a:rPr lang="id-ID" sz="2800" dirty="0" smtClean="0"/>
              <a:t>1. Dewan Perwakilan Daerah dapat mengajukan kpd Dewan Perwakilan Rakyat </a:t>
            </a:r>
            <a:r>
              <a:rPr lang="id-ID" sz="2800" b="1" dirty="0" smtClean="0"/>
              <a:t>rancangan un-dang-undang </a:t>
            </a:r>
            <a:r>
              <a:rPr lang="id-ID" sz="2800" dirty="0" smtClean="0"/>
              <a:t>yang berkaitan dng otonomi dae-rah, hubungan pusat dan daerah, pembentukan dan pemekaran serta penggabungan daerah, pengelolaan sumber daya alam dan sumber da-ya ekonomi lainnya serta perimbangan keuang-an pusat dan daerah  </a:t>
            </a:r>
            <a:endParaRPr lang="en-US" sz="2800" dirty="0"/>
          </a:p>
          <a:p>
            <a:pPr marL="609600" indent="-609600">
              <a:buFont typeface="Wingdings" pitchFamily="2" charset="2"/>
              <a:buNone/>
              <a:defRPr/>
            </a:pPr>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id-ID" sz="3600" dirty="0" smtClean="0"/>
              <a:t>PASAL 22D UUD 1945</a:t>
            </a:r>
            <a:endParaRPr lang="en-US" sz="3600" dirty="0"/>
          </a:p>
        </p:txBody>
      </p:sp>
      <p:sp>
        <p:nvSpPr>
          <p:cNvPr id="9219" name="Rectangle 3"/>
          <p:cNvSpPr>
            <a:spLocks noGrp="1" noChangeArrowheads="1"/>
          </p:cNvSpPr>
          <p:nvPr>
            <p:ph type="body" idx="1"/>
          </p:nvPr>
        </p:nvSpPr>
        <p:spPr>
          <a:xfrm>
            <a:off x="357188" y="1500188"/>
            <a:ext cx="8429625" cy="4643437"/>
          </a:xfrm>
        </p:spPr>
        <p:txBody>
          <a:bodyPr>
            <a:normAutofit fontScale="92500"/>
          </a:bodyPr>
          <a:lstStyle/>
          <a:p>
            <a:pPr marL="609600" indent="-609600" algn="just">
              <a:buFont typeface="Wingdings" pitchFamily="2" charset="2"/>
              <a:buNone/>
              <a:defRPr/>
            </a:pPr>
            <a:r>
              <a:rPr lang="id-ID" sz="2800" dirty="0" smtClean="0"/>
              <a:t>2. Dewan Perwakilan Daerah </a:t>
            </a:r>
            <a:r>
              <a:rPr lang="id-ID" sz="2800" b="1" dirty="0" smtClean="0"/>
              <a:t>dapat  membahas  rancangan undang-undang</a:t>
            </a:r>
            <a:r>
              <a:rPr lang="id-ID" sz="2800" dirty="0" smtClean="0"/>
              <a:t> yang berkaitan dng otonomi daerah, hubungan pusat dan daerah, pembentukan dan pemekaran serta pengga-bungan daerah, pengelolaan sumber daya alam dan sumber daya ekonomi lainnya serta perim-bangan keuangan pusat dan daerah, serta memberikan pertimbangan kpd Dewan Perwa-kilan Rakyat atas rancangan undang-undang APBN dan rancangan undang-undang yang berkaitan dng pajak, pendidikan dan agama.   </a:t>
            </a:r>
            <a:endParaRPr lang="en-US" sz="2800" dirty="0"/>
          </a:p>
          <a:p>
            <a:pPr marL="609600" indent="-609600">
              <a:buFont typeface="Wingdings" pitchFamily="2" charset="2"/>
              <a:buNone/>
              <a:defRPr/>
            </a:pPr>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id-ID" sz="3600" dirty="0" smtClean="0"/>
              <a:t>PASAL 22D UUD 1945</a:t>
            </a:r>
            <a:endParaRPr lang="en-US" sz="3600" dirty="0"/>
          </a:p>
        </p:txBody>
      </p:sp>
      <p:sp>
        <p:nvSpPr>
          <p:cNvPr id="9219" name="Rectangle 3"/>
          <p:cNvSpPr>
            <a:spLocks noGrp="1" noChangeArrowheads="1"/>
          </p:cNvSpPr>
          <p:nvPr>
            <p:ph type="body" idx="1"/>
          </p:nvPr>
        </p:nvSpPr>
        <p:spPr>
          <a:xfrm>
            <a:off x="357188" y="1500188"/>
            <a:ext cx="8429625" cy="4643437"/>
          </a:xfrm>
        </p:spPr>
        <p:txBody>
          <a:bodyPr>
            <a:normAutofit fontScale="92500"/>
          </a:bodyPr>
          <a:lstStyle/>
          <a:p>
            <a:pPr marL="609600" indent="-609600" algn="just">
              <a:buFont typeface="Wingdings" pitchFamily="2" charset="2"/>
              <a:buNone/>
              <a:defRPr/>
            </a:pPr>
            <a:r>
              <a:rPr lang="id-ID" sz="2800" dirty="0" smtClean="0"/>
              <a:t>3. Dewan Perwakilan Daerah dapat </a:t>
            </a:r>
            <a:r>
              <a:rPr lang="id-ID" sz="2800" b="1" dirty="0" smtClean="0"/>
              <a:t>melakukan pengawasan atas pelaksanaan undang-undang mengenai otonomi daerah</a:t>
            </a:r>
            <a:r>
              <a:rPr lang="id-ID" sz="2800" dirty="0" smtClean="0"/>
              <a:t>, hubungan pusat dan daerah, pembentukan dan pemekaran serta penggabungan daerah, pengelolaan sumber daya alam dan sumber daya ekonomi lainnya serta pelaksanaan anggaran dan pendapatan negara, pajak, pendidikan dan agama serta menyampaikan hasil pengawasanya itu kepada Dewan Perwakilan Rakyat sebagai bahan pertimbangan untuk ditindaklanjuti.   </a:t>
            </a:r>
            <a:endParaRPr lang="en-US" sz="2800" dirty="0"/>
          </a:p>
          <a:p>
            <a:pPr marL="609600" indent="-609600">
              <a:buFont typeface="Wingdings" pitchFamily="2" charset="2"/>
              <a:buNone/>
              <a:defRPr/>
            </a:pP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AutoShape 2"/>
          <p:cNvSpPr>
            <a:spLocks noChangeArrowheads="1"/>
          </p:cNvSpPr>
          <p:nvPr/>
        </p:nvSpPr>
        <p:spPr bwMode="auto">
          <a:xfrm>
            <a:off x="1371600" y="2895600"/>
            <a:ext cx="5638800" cy="2209800"/>
          </a:xfrm>
          <a:prstGeom prst="downArrowCallout">
            <a:avLst>
              <a:gd name="adj1" fmla="val 60911"/>
              <a:gd name="adj2" fmla="val 63793"/>
              <a:gd name="adj3" fmla="val 25866"/>
              <a:gd name="adj4" fmla="val 66667"/>
            </a:avLst>
          </a:prstGeom>
          <a:solidFill>
            <a:schemeClr val="accent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4339" name="AutoShape 3"/>
          <p:cNvSpPr>
            <a:spLocks noChangeArrowheads="1"/>
          </p:cNvSpPr>
          <p:nvPr/>
        </p:nvSpPr>
        <p:spPr bwMode="auto">
          <a:xfrm>
            <a:off x="1331913" y="1484313"/>
            <a:ext cx="5710237" cy="1308100"/>
          </a:xfrm>
          <a:prstGeom prst="downArrowCallout">
            <a:avLst>
              <a:gd name="adj1" fmla="val 104201"/>
              <a:gd name="adj2" fmla="val 109132"/>
              <a:gd name="adj3" fmla="val 25866"/>
              <a:gd name="adj4" fmla="val 66667"/>
            </a:avLst>
          </a:prstGeom>
          <a:solidFill>
            <a:srgbClr val="339966"/>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pPr algn="ctr">
              <a:defRPr/>
            </a:pPr>
            <a:r>
              <a:rPr lang="en-US" sz="2400">
                <a:effectLst>
                  <a:outerShdw blurRad="38100" dist="38100" dir="2700000" algn="tl">
                    <a:srgbClr val="000000"/>
                  </a:outerShdw>
                </a:effectLst>
              </a:rPr>
              <a:t>DASAR FILSAFAT</a:t>
            </a:r>
            <a:r>
              <a:rPr lang="id-ID" sz="2400">
                <a:effectLst>
                  <a:outerShdw blurRad="38100" dist="38100" dir="2700000" algn="tl">
                    <a:srgbClr val="000000"/>
                  </a:outerShdw>
                </a:effectLst>
              </a:rPr>
              <a:t> NEGARA</a:t>
            </a:r>
            <a:endParaRPr lang="en-US" sz="2400">
              <a:effectLst>
                <a:outerShdw blurRad="38100" dist="38100" dir="2700000" algn="tl">
                  <a:srgbClr val="000000"/>
                </a:outerShdw>
              </a:effectLst>
            </a:endParaRPr>
          </a:p>
          <a:p>
            <a:pPr algn="ctr">
              <a:defRPr/>
            </a:pPr>
            <a:r>
              <a:rPr lang="id-ID" sz="2400">
                <a:effectLst>
                  <a:outerShdw blurRad="38100" dist="38100" dir="2700000" algn="tl">
                    <a:srgbClr val="000000"/>
                  </a:outerShdw>
                </a:effectLst>
              </a:rPr>
              <a:t>PHILOSOFISCHE GRONDSLAG</a:t>
            </a:r>
            <a:endParaRPr lang="en-GB" sz="2400"/>
          </a:p>
        </p:txBody>
      </p:sp>
      <p:sp>
        <p:nvSpPr>
          <p:cNvPr id="14340" name="Rectangle 4"/>
          <p:cNvSpPr>
            <a:spLocks noGrp="1" noChangeArrowheads="1"/>
          </p:cNvSpPr>
          <p:nvPr>
            <p:ph type="title"/>
          </p:nvPr>
        </p:nvSpPr>
        <p:spPr>
          <a:solidFill>
            <a:srgbClr val="800000"/>
          </a:solidFill>
          <a:effectLst>
            <a:outerShdw dist="107763" dir="2700000" algn="ctr" rotWithShape="0">
              <a:schemeClr val="bg2">
                <a:alpha val="50000"/>
              </a:schemeClr>
            </a:outerShdw>
          </a:effectLst>
        </p:spPr>
        <p:txBody>
          <a:bodyPr/>
          <a:lstStyle/>
          <a:p>
            <a:pPr eaLnBrk="1" hangingPunct="1">
              <a:defRPr/>
            </a:pPr>
            <a:r>
              <a:rPr lang="en-US" sz="2500" smtClean="0">
                <a:solidFill>
                  <a:srgbClr val="FFFF00"/>
                </a:solidFill>
                <a:latin typeface="Dutch801 XBd BT" pitchFamily="18" charset="0"/>
              </a:rPr>
              <a:t>TRANSFORMASI DINAMIS DALAM BIDANG </a:t>
            </a:r>
            <a:r>
              <a:rPr lang="id-ID" sz="2500" smtClean="0">
                <a:solidFill>
                  <a:srgbClr val="FFFF00"/>
                </a:solidFill>
                <a:latin typeface="Dutch801 XBd BT" pitchFamily="18" charset="0"/>
              </a:rPr>
              <a:t>POLITIK</a:t>
            </a:r>
            <a:r>
              <a:rPr lang="en-US" sz="2500" smtClean="0">
                <a:solidFill>
                  <a:srgbClr val="FFFF00"/>
                </a:solidFill>
                <a:latin typeface="Dutch801 XBd BT" pitchFamily="18" charset="0"/>
              </a:rPr>
              <a:t> </a:t>
            </a:r>
            <a:r>
              <a:rPr lang="id-ID" sz="2500" smtClean="0">
                <a:solidFill>
                  <a:srgbClr val="FFFF00"/>
                </a:solidFill>
                <a:latin typeface="Dutch801 XBd BT" pitchFamily="18" charset="0"/>
              </a:rPr>
              <a:t>- DEMOKRASI</a:t>
            </a:r>
            <a:endParaRPr lang="en-US" sz="2500" smtClean="0">
              <a:solidFill>
                <a:srgbClr val="FFFF00"/>
              </a:solidFill>
              <a:latin typeface="Dutch801 XBd BT" pitchFamily="18" charset="0"/>
            </a:endParaRPr>
          </a:p>
        </p:txBody>
      </p:sp>
      <p:sp>
        <p:nvSpPr>
          <p:cNvPr id="14342" name="Rectangle 6"/>
          <p:cNvSpPr>
            <a:spLocks noChangeArrowheads="1"/>
          </p:cNvSpPr>
          <p:nvPr/>
        </p:nvSpPr>
        <p:spPr bwMode="auto">
          <a:xfrm>
            <a:off x="1295400" y="2971800"/>
            <a:ext cx="5791200" cy="1371600"/>
          </a:xfrm>
          <a:prstGeom prst="rect">
            <a:avLst/>
          </a:prstGeom>
          <a:noFill/>
          <a:ln w="9525">
            <a:noFill/>
            <a:miter lim="800000"/>
            <a:headEnd/>
            <a:tailEnd/>
          </a:ln>
          <a:effectLst>
            <a:outerShdw dist="35921" dir="2700000" algn="ctr" rotWithShape="0">
              <a:srgbClr val="808080">
                <a:alpha val="50000"/>
              </a:srgbClr>
            </a:outerShdw>
          </a:effectLst>
        </p:spPr>
        <p:txBody>
          <a:bodyPr/>
          <a:lstStyle/>
          <a:p>
            <a:pPr marL="342900" indent="-342900" algn="ctr">
              <a:spcBef>
                <a:spcPct val="20000"/>
              </a:spcBef>
              <a:buClr>
                <a:schemeClr val="hlink"/>
              </a:buClr>
              <a:buSzPct val="80000"/>
              <a:buFont typeface="Wingdings" pitchFamily="2" charset="2"/>
              <a:buNone/>
              <a:defRPr/>
            </a:pPr>
            <a:r>
              <a:rPr lang="en-US" sz="2800">
                <a:effectLst>
                  <a:outerShdw blurRad="38100" dist="38100" dir="2700000" algn="tl">
                    <a:srgbClr val="000000"/>
                  </a:outerShdw>
                </a:effectLst>
              </a:rPr>
              <a:t>SISTEM POLITIK NEGARA</a:t>
            </a:r>
          </a:p>
          <a:p>
            <a:pPr marL="342900" indent="-342900" algn="ctr">
              <a:spcBef>
                <a:spcPct val="20000"/>
              </a:spcBef>
              <a:buClr>
                <a:schemeClr val="hlink"/>
              </a:buClr>
              <a:buSzPct val="80000"/>
              <a:buFont typeface="Wingdings" pitchFamily="2" charset="2"/>
              <a:buNone/>
              <a:defRPr/>
            </a:pPr>
            <a:r>
              <a:rPr lang="en-US" b="1" i="1">
                <a:effectLst>
                  <a:outerShdw blurRad="38100" dist="38100" dir="2700000" algn="tl">
                    <a:srgbClr val="000000"/>
                  </a:outerShdw>
                </a:effectLst>
              </a:rPr>
              <a:t>PENJABARAN DALAM PERATURAN PERUNDANG-UNDANGAN DAN ASPEK NORMATIF LAINNYA DALAM NEGARA </a:t>
            </a:r>
          </a:p>
        </p:txBody>
      </p:sp>
      <p:sp>
        <p:nvSpPr>
          <p:cNvPr id="14343" name="Rectangle 7"/>
          <p:cNvSpPr>
            <a:spLocks noChangeArrowheads="1"/>
          </p:cNvSpPr>
          <p:nvPr/>
        </p:nvSpPr>
        <p:spPr bwMode="auto">
          <a:xfrm>
            <a:off x="1295400" y="5105400"/>
            <a:ext cx="5715000" cy="1752600"/>
          </a:xfrm>
          <a:prstGeom prst="rect">
            <a:avLst/>
          </a:prstGeom>
          <a:solidFill>
            <a:srgbClr val="3366FF"/>
          </a:solidFill>
          <a:ln w="9525">
            <a:noFill/>
            <a:miter lim="800000"/>
            <a:headEnd/>
            <a:tailEnd/>
          </a:ln>
          <a:effectLst>
            <a:outerShdw dist="107763" dir="18900000" algn="ctr" rotWithShape="0">
              <a:srgbClr val="808080">
                <a:alpha val="50000"/>
              </a:srgbClr>
            </a:outerShdw>
          </a:effectLst>
        </p:spPr>
        <p:txBody>
          <a:bodyPr/>
          <a:lstStyle/>
          <a:p>
            <a:pPr marL="342900" indent="-342900" algn="ctr">
              <a:spcBef>
                <a:spcPct val="20000"/>
              </a:spcBef>
              <a:buClr>
                <a:schemeClr val="hlink"/>
              </a:buClr>
              <a:buSzPct val="80000"/>
              <a:buFont typeface="Wingdings" pitchFamily="2" charset="2"/>
              <a:buNone/>
              <a:defRPr/>
            </a:pPr>
            <a:r>
              <a:rPr lang="en-US" sz="2000" b="1">
                <a:solidFill>
                  <a:srgbClr val="FFFF00"/>
                </a:solidFill>
                <a:effectLst>
                  <a:outerShdw blurRad="38100" dist="38100" dir="2700000" algn="tl">
                    <a:srgbClr val="000000"/>
                  </a:outerShdw>
                </a:effectLst>
              </a:rPr>
              <a:t>PELAKSANAAN PRAKSIS DALAM BERBAGAI BIDANG DAN BERBAGAI KEBIJAKSANAAN DALAM PELAKSANAAN PROGRAM-PROGRAM NEGARA</a:t>
            </a:r>
          </a:p>
        </p:txBody>
      </p:sp>
      <p:sp>
        <p:nvSpPr>
          <p:cNvPr id="12295" name="Rectangle 8"/>
          <p:cNvSpPr>
            <a:spLocks noChangeArrowheads="1"/>
          </p:cNvSpPr>
          <p:nvPr/>
        </p:nvSpPr>
        <p:spPr bwMode="auto">
          <a:xfrm>
            <a:off x="0" y="1557338"/>
            <a:ext cx="1187450" cy="431800"/>
          </a:xfrm>
          <a:prstGeom prst="rect">
            <a:avLst/>
          </a:prstGeom>
          <a:solidFill>
            <a:srgbClr val="339966"/>
          </a:solidFill>
          <a:ln w="9525">
            <a:solidFill>
              <a:schemeClr val="tx1"/>
            </a:solidFill>
            <a:miter lim="800000"/>
            <a:headEnd/>
            <a:tailEnd/>
          </a:ln>
        </p:spPr>
        <p:txBody>
          <a:bodyPr wrap="none" anchor="ctr"/>
          <a:lstStyle/>
          <a:p>
            <a:pPr algn="ctr"/>
            <a:r>
              <a:rPr lang="id-ID" b="1">
                <a:solidFill>
                  <a:srgbClr val="FFFF00"/>
                </a:solidFill>
              </a:rPr>
              <a:t>NILAI</a:t>
            </a:r>
            <a:endParaRPr lang="en-GB" b="1">
              <a:solidFill>
                <a:srgbClr val="FFFF00"/>
              </a:solidFill>
            </a:endParaRPr>
          </a:p>
        </p:txBody>
      </p:sp>
      <p:sp>
        <p:nvSpPr>
          <p:cNvPr id="12296" name="Rectangle 9"/>
          <p:cNvSpPr>
            <a:spLocks noChangeArrowheads="1"/>
          </p:cNvSpPr>
          <p:nvPr/>
        </p:nvSpPr>
        <p:spPr bwMode="auto">
          <a:xfrm>
            <a:off x="0" y="3429000"/>
            <a:ext cx="1187450" cy="431800"/>
          </a:xfrm>
          <a:prstGeom prst="rect">
            <a:avLst/>
          </a:prstGeom>
          <a:solidFill>
            <a:schemeClr val="accent1"/>
          </a:solidFill>
          <a:ln w="9525">
            <a:solidFill>
              <a:schemeClr val="tx1"/>
            </a:solidFill>
            <a:miter lim="800000"/>
            <a:headEnd/>
            <a:tailEnd/>
          </a:ln>
        </p:spPr>
        <p:txBody>
          <a:bodyPr wrap="none" anchor="ctr"/>
          <a:lstStyle/>
          <a:p>
            <a:pPr algn="ctr"/>
            <a:r>
              <a:rPr lang="id-ID" b="1"/>
              <a:t>NORMA</a:t>
            </a:r>
            <a:endParaRPr lang="en-GB" b="1"/>
          </a:p>
        </p:txBody>
      </p:sp>
      <p:sp>
        <p:nvSpPr>
          <p:cNvPr id="12297" name="Rectangle 10"/>
          <p:cNvSpPr>
            <a:spLocks noChangeArrowheads="1"/>
          </p:cNvSpPr>
          <p:nvPr/>
        </p:nvSpPr>
        <p:spPr bwMode="auto">
          <a:xfrm>
            <a:off x="0" y="5734050"/>
            <a:ext cx="1116013" cy="431800"/>
          </a:xfrm>
          <a:prstGeom prst="rect">
            <a:avLst/>
          </a:prstGeom>
          <a:solidFill>
            <a:srgbClr val="3366FF"/>
          </a:solidFill>
          <a:ln w="9525">
            <a:solidFill>
              <a:schemeClr val="tx1"/>
            </a:solidFill>
            <a:miter lim="800000"/>
            <a:headEnd/>
            <a:tailEnd/>
          </a:ln>
        </p:spPr>
        <p:txBody>
          <a:bodyPr wrap="none" anchor="ctr"/>
          <a:lstStyle/>
          <a:p>
            <a:pPr algn="ctr"/>
            <a:r>
              <a:rPr lang="id-ID" b="1"/>
              <a:t>PRAKSIS</a:t>
            </a:r>
            <a:endParaRPr lang="en-GB" b="1"/>
          </a:p>
        </p:txBody>
      </p:sp>
      <p:sp>
        <p:nvSpPr>
          <p:cNvPr id="12298" name="Rectangle 11"/>
          <p:cNvSpPr>
            <a:spLocks noChangeArrowheads="1"/>
          </p:cNvSpPr>
          <p:nvPr/>
        </p:nvSpPr>
        <p:spPr bwMode="auto">
          <a:xfrm>
            <a:off x="7164388" y="1412875"/>
            <a:ext cx="1979612" cy="647700"/>
          </a:xfrm>
          <a:prstGeom prst="rect">
            <a:avLst/>
          </a:prstGeom>
          <a:solidFill>
            <a:srgbClr val="339966"/>
          </a:solidFill>
          <a:ln w="9525">
            <a:solidFill>
              <a:schemeClr val="tx1"/>
            </a:solidFill>
            <a:miter lim="800000"/>
            <a:headEnd/>
            <a:tailEnd/>
          </a:ln>
        </p:spPr>
        <p:txBody>
          <a:bodyPr wrap="none" anchor="ctr"/>
          <a:lstStyle/>
          <a:p>
            <a:pPr algn="ctr"/>
            <a:r>
              <a:rPr lang="id-ID" b="1"/>
              <a:t>NILAI FILOSOFI</a:t>
            </a:r>
          </a:p>
          <a:p>
            <a:pPr algn="ctr"/>
            <a:r>
              <a:rPr lang="id-ID" b="1"/>
              <a:t>BANGSA</a:t>
            </a:r>
            <a:endParaRPr lang="en-GB" b="1"/>
          </a:p>
        </p:txBody>
      </p:sp>
      <p:sp>
        <p:nvSpPr>
          <p:cNvPr id="12299" name="Rectangle 12"/>
          <p:cNvSpPr>
            <a:spLocks noChangeArrowheads="1"/>
          </p:cNvSpPr>
          <p:nvPr/>
        </p:nvSpPr>
        <p:spPr bwMode="auto">
          <a:xfrm>
            <a:off x="7164388" y="3213100"/>
            <a:ext cx="1979612" cy="792163"/>
          </a:xfrm>
          <a:prstGeom prst="rect">
            <a:avLst/>
          </a:prstGeom>
          <a:solidFill>
            <a:schemeClr val="accent1"/>
          </a:solidFill>
          <a:ln w="9525">
            <a:solidFill>
              <a:schemeClr val="tx1"/>
            </a:solidFill>
            <a:miter lim="800000"/>
            <a:headEnd/>
            <a:tailEnd/>
          </a:ln>
        </p:spPr>
        <p:txBody>
          <a:bodyPr wrap="none" anchor="ctr"/>
          <a:lstStyle/>
          <a:p>
            <a:pPr algn="ctr"/>
            <a:r>
              <a:rPr lang="id-ID" b="1"/>
              <a:t>PARADIGMA</a:t>
            </a:r>
          </a:p>
          <a:p>
            <a:pPr algn="ctr"/>
            <a:r>
              <a:rPr lang="id-ID" b="1"/>
              <a:t>LIBERAL</a:t>
            </a:r>
            <a:endParaRPr lang="en-GB" b="1"/>
          </a:p>
        </p:txBody>
      </p:sp>
      <p:sp>
        <p:nvSpPr>
          <p:cNvPr id="12300" name="Rectangle 13"/>
          <p:cNvSpPr>
            <a:spLocks noChangeArrowheads="1"/>
          </p:cNvSpPr>
          <p:nvPr/>
        </p:nvSpPr>
        <p:spPr bwMode="auto">
          <a:xfrm>
            <a:off x="7164388" y="1268413"/>
            <a:ext cx="1979612" cy="1008062"/>
          </a:xfrm>
          <a:prstGeom prst="rect">
            <a:avLst/>
          </a:prstGeom>
          <a:solidFill>
            <a:srgbClr val="339966"/>
          </a:solidFill>
          <a:ln w="9525">
            <a:solidFill>
              <a:schemeClr val="tx1"/>
            </a:solidFill>
            <a:miter lim="800000"/>
            <a:headEnd/>
            <a:tailEnd/>
          </a:ln>
        </p:spPr>
        <p:txBody>
          <a:bodyPr wrap="none" anchor="ctr"/>
          <a:lstStyle/>
          <a:p>
            <a:pPr algn="ctr"/>
            <a:r>
              <a:rPr lang="id-ID" b="1"/>
              <a:t>NILAI FILOSOFI</a:t>
            </a:r>
          </a:p>
          <a:p>
            <a:pPr algn="ctr"/>
            <a:r>
              <a:rPr lang="id-ID" b="1"/>
              <a:t>BANGSA</a:t>
            </a:r>
            <a:endParaRPr lang="en-GB" b="1"/>
          </a:p>
        </p:txBody>
      </p:sp>
      <p:sp>
        <p:nvSpPr>
          <p:cNvPr id="12301" name="Rectangle 14"/>
          <p:cNvSpPr>
            <a:spLocks noChangeArrowheads="1"/>
          </p:cNvSpPr>
          <p:nvPr/>
        </p:nvSpPr>
        <p:spPr bwMode="auto">
          <a:xfrm>
            <a:off x="7740650" y="5373688"/>
            <a:ext cx="863600" cy="1079500"/>
          </a:xfrm>
          <a:prstGeom prst="rect">
            <a:avLst/>
          </a:prstGeom>
          <a:solidFill>
            <a:srgbClr val="3366FF"/>
          </a:solidFill>
          <a:ln w="9525">
            <a:solidFill>
              <a:schemeClr val="tx1"/>
            </a:solidFill>
            <a:miter lim="800000"/>
            <a:headEnd/>
            <a:tailEnd/>
          </a:ln>
        </p:spPr>
        <p:txBody>
          <a:bodyPr wrap="none" anchor="ctr"/>
          <a:lstStyle/>
          <a:p>
            <a:pPr algn="ctr"/>
            <a:r>
              <a:rPr lang="id-ID" sz="6600" b="1"/>
              <a:t>?</a:t>
            </a:r>
            <a:endParaRPr lang="en-GB" sz="6600" b="1"/>
          </a:p>
        </p:txBody>
      </p:sp>
    </p:spTree>
    <p:extLst>
      <p:ext uri="{BB962C8B-B14F-4D97-AF65-F5344CB8AC3E}">
        <p14:creationId xmlns:p14="http://schemas.microsoft.com/office/powerpoint/2010/main" val="1096177779"/>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fade">
                                      <p:cBhvr>
                                        <p:cTn id="7" dur="768" decel="100000"/>
                                        <p:tgtEl>
                                          <p:spTgt spid="14340"/>
                                        </p:tgtEl>
                                      </p:cBhvr>
                                    </p:animEffect>
                                    <p:animScale>
                                      <p:cBhvr>
                                        <p:cTn id="8" dur="768" decel="100000"/>
                                        <p:tgtEl>
                                          <p:spTgt spid="14340"/>
                                        </p:tgtEl>
                                      </p:cBhvr>
                                      <p:from x="10000" y="10000"/>
                                      <p:to x="200000" y="450000"/>
                                    </p:animScale>
                                    <p:animScale>
                                      <p:cBhvr>
                                        <p:cTn id="9" dur="1230" accel="100000" fill="hold">
                                          <p:stCondLst>
                                            <p:cond delay="768"/>
                                          </p:stCondLst>
                                        </p:cTn>
                                        <p:tgtEl>
                                          <p:spTgt spid="14340"/>
                                        </p:tgtEl>
                                      </p:cBhvr>
                                      <p:from x="200000" y="450000"/>
                                      <p:to x="100000" y="100000"/>
                                    </p:animScale>
                                    <p:set>
                                      <p:cBhvr>
                                        <p:cTn id="10" dur="768" fill="hold"/>
                                        <p:tgtEl>
                                          <p:spTgt spid="14340"/>
                                        </p:tgtEl>
                                        <p:attrNameLst>
                                          <p:attrName>ppt_x</p:attrName>
                                        </p:attrNameLst>
                                      </p:cBhvr>
                                      <p:to>
                                        <p:strVal val="(0.5)"/>
                                      </p:to>
                                    </p:set>
                                    <p:anim from="(0.5)" to="(#ppt_x)" calcmode="lin" valueType="num">
                                      <p:cBhvr>
                                        <p:cTn id="11" dur="1230" accel="100000" fill="hold">
                                          <p:stCondLst>
                                            <p:cond delay="768"/>
                                          </p:stCondLst>
                                        </p:cTn>
                                        <p:tgtEl>
                                          <p:spTgt spid="14340"/>
                                        </p:tgtEl>
                                        <p:attrNameLst>
                                          <p:attrName>ppt_x</p:attrName>
                                        </p:attrNameLst>
                                      </p:cBhvr>
                                    </p:anim>
                                    <p:set>
                                      <p:cBhvr>
                                        <p:cTn id="12" dur="768" fill="hold"/>
                                        <p:tgtEl>
                                          <p:spTgt spid="14340"/>
                                        </p:tgtEl>
                                        <p:attrNameLst>
                                          <p:attrName>ppt_y</p:attrName>
                                        </p:attrNameLst>
                                      </p:cBhvr>
                                      <p:to>
                                        <p:strVal val="(#ppt_y+0.4)"/>
                                      </p:to>
                                    </p:set>
                                    <p:anim from="(#ppt_y+0.4)" to="(#ppt_y)" calcmode="lin" valueType="num">
                                      <p:cBhvr>
                                        <p:cTn id="13" dur="1230" accel="100000" fill="hold">
                                          <p:stCondLst>
                                            <p:cond delay="768"/>
                                          </p:stCondLst>
                                        </p:cTn>
                                        <p:tgtEl>
                                          <p:spTgt spid="14340"/>
                                        </p:tgtEl>
                                        <p:attrNameLst>
                                          <p:attrName>ppt_y</p:attrName>
                                        </p:attrNameLst>
                                      </p:cBhvr>
                                    </p:anim>
                                  </p:childTnLst>
                                </p:cTn>
                              </p:par>
                            </p:childTnLst>
                          </p:cTn>
                        </p:par>
                        <p:par>
                          <p:cTn id="14" fill="hold">
                            <p:stCondLst>
                              <p:cond delay="1998"/>
                            </p:stCondLst>
                            <p:childTnLst>
                              <p:par>
                                <p:cTn id="15" presetID="39" presetClass="entr" presetSubtype="0" accel="100000" fill="hold" grpId="0" nodeType="afterEffect">
                                  <p:stCondLst>
                                    <p:cond delay="0"/>
                                  </p:stCondLst>
                                  <p:childTnLst>
                                    <p:set>
                                      <p:cBhvr>
                                        <p:cTn id="16" dur="1" fill="hold">
                                          <p:stCondLst>
                                            <p:cond delay="0"/>
                                          </p:stCondLst>
                                        </p:cTn>
                                        <p:tgtEl>
                                          <p:spTgt spid="14339"/>
                                        </p:tgtEl>
                                        <p:attrNameLst>
                                          <p:attrName>style.visibility</p:attrName>
                                        </p:attrNameLst>
                                      </p:cBhvr>
                                      <p:to>
                                        <p:strVal val="visible"/>
                                      </p:to>
                                    </p:set>
                                    <p:anim calcmode="lin" valueType="num">
                                      <p:cBhvr>
                                        <p:cTn id="17" dur="500" fill="hold"/>
                                        <p:tgtEl>
                                          <p:spTgt spid="14339"/>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14339"/>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14339"/>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14339"/>
                                        </p:tgtEl>
                                        <p:attrNameLst>
                                          <p:attrName>ppt_y</p:attrName>
                                        </p:attrNameLst>
                                      </p:cBhvr>
                                      <p:tavLst>
                                        <p:tav tm="0">
                                          <p:val>
                                            <p:strVal val="#ppt_y"/>
                                          </p:val>
                                        </p:tav>
                                        <p:tav tm="100000">
                                          <p:val>
                                            <p:strVal val="#ppt_y"/>
                                          </p:val>
                                        </p:tav>
                                      </p:tavLst>
                                    </p:anim>
                                  </p:childTnLst>
                                </p:cTn>
                              </p:par>
                            </p:childTnLst>
                          </p:cTn>
                        </p:par>
                        <p:par>
                          <p:cTn id="21" fill="hold">
                            <p:stCondLst>
                              <p:cond delay="2498"/>
                            </p:stCondLst>
                            <p:childTnLst>
                              <p:par>
                                <p:cTn id="22" presetID="39" presetClass="entr" presetSubtype="0" accel="100000" fill="hold" grpId="0" nodeType="afterEffect">
                                  <p:stCondLst>
                                    <p:cond delay="0"/>
                                  </p:stCondLst>
                                  <p:childTnLst>
                                    <p:set>
                                      <p:cBhvr>
                                        <p:cTn id="23" dur="1" fill="hold">
                                          <p:stCondLst>
                                            <p:cond delay="0"/>
                                          </p:stCondLst>
                                        </p:cTn>
                                        <p:tgtEl>
                                          <p:spTgt spid="14342"/>
                                        </p:tgtEl>
                                        <p:attrNameLst>
                                          <p:attrName>style.visibility</p:attrName>
                                        </p:attrNameLst>
                                      </p:cBhvr>
                                      <p:to>
                                        <p:strVal val="visible"/>
                                      </p:to>
                                    </p:set>
                                    <p:anim calcmode="lin" valueType="num">
                                      <p:cBhvr>
                                        <p:cTn id="24" dur="500" fill="hold"/>
                                        <p:tgtEl>
                                          <p:spTgt spid="14342"/>
                                        </p:tgtEl>
                                        <p:attrNameLst>
                                          <p:attrName>ppt_h</p:attrName>
                                        </p:attrNameLst>
                                      </p:cBhvr>
                                      <p:tavLst>
                                        <p:tav tm="0">
                                          <p:val>
                                            <p:strVal val="#ppt_h/20"/>
                                          </p:val>
                                        </p:tav>
                                        <p:tav tm="50000">
                                          <p:val>
                                            <p:strVal val="#ppt_h/20"/>
                                          </p:val>
                                        </p:tav>
                                        <p:tav tm="100000">
                                          <p:val>
                                            <p:strVal val="#ppt_h"/>
                                          </p:val>
                                        </p:tav>
                                      </p:tavLst>
                                    </p:anim>
                                    <p:anim calcmode="lin" valueType="num">
                                      <p:cBhvr>
                                        <p:cTn id="25" dur="500" fill="hold"/>
                                        <p:tgtEl>
                                          <p:spTgt spid="14342"/>
                                        </p:tgtEl>
                                        <p:attrNameLst>
                                          <p:attrName>ppt_w</p:attrName>
                                        </p:attrNameLst>
                                      </p:cBhvr>
                                      <p:tavLst>
                                        <p:tav tm="0">
                                          <p:val>
                                            <p:strVal val="#ppt_w+.3"/>
                                          </p:val>
                                        </p:tav>
                                        <p:tav tm="50000">
                                          <p:val>
                                            <p:strVal val="#ppt_w+.3"/>
                                          </p:val>
                                        </p:tav>
                                        <p:tav tm="100000">
                                          <p:val>
                                            <p:strVal val="#ppt_w"/>
                                          </p:val>
                                        </p:tav>
                                      </p:tavLst>
                                    </p:anim>
                                    <p:anim calcmode="lin" valueType="num">
                                      <p:cBhvr>
                                        <p:cTn id="26" dur="500" fill="hold"/>
                                        <p:tgtEl>
                                          <p:spTgt spid="14342"/>
                                        </p:tgtEl>
                                        <p:attrNameLst>
                                          <p:attrName>ppt_x</p:attrName>
                                        </p:attrNameLst>
                                      </p:cBhvr>
                                      <p:tavLst>
                                        <p:tav tm="0">
                                          <p:val>
                                            <p:strVal val="#ppt_x-.3"/>
                                          </p:val>
                                        </p:tav>
                                        <p:tav tm="50000">
                                          <p:val>
                                            <p:strVal val="#ppt_x"/>
                                          </p:val>
                                        </p:tav>
                                        <p:tav tm="100000">
                                          <p:val>
                                            <p:strVal val="#ppt_x"/>
                                          </p:val>
                                        </p:tav>
                                      </p:tavLst>
                                    </p:anim>
                                    <p:anim calcmode="lin" valueType="num">
                                      <p:cBhvr>
                                        <p:cTn id="27" dur="500" fill="hold"/>
                                        <p:tgtEl>
                                          <p:spTgt spid="14342"/>
                                        </p:tgtEl>
                                        <p:attrNameLst>
                                          <p:attrName>ppt_y</p:attrName>
                                        </p:attrNameLst>
                                      </p:cBhvr>
                                      <p:tavLst>
                                        <p:tav tm="0">
                                          <p:val>
                                            <p:strVal val="#ppt_y"/>
                                          </p:val>
                                        </p:tav>
                                        <p:tav tm="100000">
                                          <p:val>
                                            <p:strVal val="#ppt_y"/>
                                          </p:val>
                                        </p:tav>
                                      </p:tavLst>
                                    </p:anim>
                                  </p:childTnLst>
                                </p:cTn>
                              </p:par>
                            </p:childTnLst>
                          </p:cTn>
                        </p:par>
                        <p:par>
                          <p:cTn id="28" fill="hold">
                            <p:stCondLst>
                              <p:cond delay="2998"/>
                            </p:stCondLst>
                            <p:childTnLst>
                              <p:par>
                                <p:cTn id="29" presetID="39" presetClass="entr" presetSubtype="0" accel="100000" fill="hold" grpId="0" nodeType="afterEffect">
                                  <p:stCondLst>
                                    <p:cond delay="0"/>
                                  </p:stCondLst>
                                  <p:childTnLst>
                                    <p:set>
                                      <p:cBhvr>
                                        <p:cTn id="30" dur="1" fill="hold">
                                          <p:stCondLst>
                                            <p:cond delay="0"/>
                                          </p:stCondLst>
                                        </p:cTn>
                                        <p:tgtEl>
                                          <p:spTgt spid="14343"/>
                                        </p:tgtEl>
                                        <p:attrNameLst>
                                          <p:attrName>style.visibility</p:attrName>
                                        </p:attrNameLst>
                                      </p:cBhvr>
                                      <p:to>
                                        <p:strVal val="visible"/>
                                      </p:to>
                                    </p:set>
                                    <p:anim calcmode="lin" valueType="num">
                                      <p:cBhvr>
                                        <p:cTn id="31" dur="500" fill="hold"/>
                                        <p:tgtEl>
                                          <p:spTgt spid="14343"/>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4343"/>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4343"/>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43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P spid="14340" grpId="0" animBg="1"/>
      <p:bldP spid="14342" grpId="0"/>
      <p:bldP spid="1434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5"/>
          <p:cNvSpPr>
            <a:spLocks noChangeArrowheads="1"/>
          </p:cNvSpPr>
          <p:nvPr/>
        </p:nvSpPr>
        <p:spPr bwMode="auto">
          <a:xfrm>
            <a:off x="214282" y="1643050"/>
            <a:ext cx="4929222" cy="3357586"/>
          </a:xfrm>
          <a:prstGeom prst="ellipse">
            <a:avLst/>
          </a:prstGeom>
          <a:solidFill>
            <a:srgbClr val="3366FF"/>
          </a:solidFill>
          <a:ln w="9525">
            <a:solidFill>
              <a:schemeClr val="tx1"/>
            </a:solidFill>
            <a:round/>
            <a:headEnd/>
            <a:tailEnd/>
          </a:ln>
        </p:spPr>
        <p:txBody>
          <a:bodyPr wrap="none" anchor="ctr"/>
          <a:lstStyle/>
          <a:p>
            <a:pPr algn="ctr"/>
            <a:endParaRPr lang="id-ID" sz="2400" dirty="0" smtClean="0"/>
          </a:p>
          <a:p>
            <a:pPr algn="ctr"/>
            <a:endParaRPr lang="id-ID" sz="2400" dirty="0"/>
          </a:p>
          <a:p>
            <a:pPr algn="ctr"/>
            <a:endParaRPr lang="id-ID" sz="2400" dirty="0" smtClean="0"/>
          </a:p>
          <a:p>
            <a:pPr algn="ctr"/>
            <a:endParaRPr lang="id-ID" sz="2400" dirty="0"/>
          </a:p>
          <a:p>
            <a:pPr algn="ctr"/>
            <a:endParaRPr lang="id-ID" sz="2400" dirty="0"/>
          </a:p>
          <a:p>
            <a:pPr algn="ctr"/>
            <a:r>
              <a:rPr lang="id-ID" sz="2400" dirty="0" smtClean="0"/>
              <a:t>ETIKA</a:t>
            </a:r>
            <a:endParaRPr lang="en-GB" sz="2400" dirty="0"/>
          </a:p>
        </p:txBody>
      </p:sp>
      <p:sp>
        <p:nvSpPr>
          <p:cNvPr id="3" name="Rectangle 2"/>
          <p:cNvSpPr/>
          <p:nvPr/>
        </p:nvSpPr>
        <p:spPr>
          <a:xfrm>
            <a:off x="285720" y="3214685"/>
            <a:ext cx="1500198" cy="5222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KETUHANAN</a:t>
            </a:r>
            <a:endParaRPr lang="id-ID" dirty="0"/>
          </a:p>
        </p:txBody>
      </p:sp>
      <p:sp>
        <p:nvSpPr>
          <p:cNvPr id="4" name="Rectangle 3"/>
          <p:cNvSpPr/>
          <p:nvPr/>
        </p:nvSpPr>
        <p:spPr>
          <a:xfrm>
            <a:off x="1857356" y="3214685"/>
            <a:ext cx="1714512" cy="5222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KEMANUSIAAN</a:t>
            </a:r>
            <a:endParaRPr lang="id-ID" dirty="0"/>
          </a:p>
        </p:txBody>
      </p:sp>
      <p:sp>
        <p:nvSpPr>
          <p:cNvPr id="5" name="Rectangle 4"/>
          <p:cNvSpPr/>
          <p:nvPr/>
        </p:nvSpPr>
        <p:spPr>
          <a:xfrm>
            <a:off x="3643306" y="3214685"/>
            <a:ext cx="1428760" cy="5222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PERSATUAN</a:t>
            </a:r>
            <a:endParaRPr lang="id-ID" dirty="0"/>
          </a:p>
        </p:txBody>
      </p:sp>
      <p:sp>
        <p:nvSpPr>
          <p:cNvPr id="6" name="Rectangle 5"/>
          <p:cNvSpPr/>
          <p:nvPr/>
        </p:nvSpPr>
        <p:spPr>
          <a:xfrm>
            <a:off x="1857356" y="2143115"/>
            <a:ext cx="1714512" cy="67151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t>DEMOKRASI</a:t>
            </a:r>
            <a:endParaRPr lang="id-ID" sz="2000" dirty="0"/>
          </a:p>
        </p:txBody>
      </p:sp>
      <p:cxnSp>
        <p:nvCxnSpPr>
          <p:cNvPr id="8" name="Straight Connector 7"/>
          <p:cNvCxnSpPr>
            <a:stCxn id="6" idx="2"/>
            <a:endCxn id="4" idx="0"/>
          </p:cNvCxnSpPr>
          <p:nvPr/>
        </p:nvCxnSpPr>
        <p:spPr>
          <a:xfrm rot="5400000">
            <a:off x="2514586" y="3014658"/>
            <a:ext cx="400053"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V="1">
            <a:off x="857224" y="3071810"/>
            <a:ext cx="285754"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V="1">
            <a:off x="4214810" y="3071810"/>
            <a:ext cx="285754" cy="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000100" y="2928934"/>
            <a:ext cx="3357586"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ight Arrow 17"/>
          <p:cNvSpPr/>
          <p:nvPr/>
        </p:nvSpPr>
        <p:spPr>
          <a:xfrm>
            <a:off x="5214942" y="2500305"/>
            <a:ext cx="428628" cy="1566873"/>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9" name="Oval 18"/>
          <p:cNvSpPr/>
          <p:nvPr/>
        </p:nvSpPr>
        <p:spPr>
          <a:xfrm>
            <a:off x="5715008" y="2000240"/>
            <a:ext cx="3428992" cy="264320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300" dirty="0" smtClean="0">
                <a:solidFill>
                  <a:schemeClr val="bg2"/>
                </a:solidFill>
              </a:rPr>
              <a:t>KEADILAN</a:t>
            </a:r>
          </a:p>
          <a:p>
            <a:pPr algn="ctr"/>
            <a:r>
              <a:rPr lang="id-ID" sz="2300" dirty="0" smtClean="0">
                <a:solidFill>
                  <a:schemeClr val="bg2"/>
                </a:solidFill>
              </a:rPr>
              <a:t>SOSIAL</a:t>
            </a:r>
          </a:p>
          <a:p>
            <a:pPr algn="ctr"/>
            <a:r>
              <a:rPr lang="id-ID" sz="2300" dirty="0" smtClean="0">
                <a:solidFill>
                  <a:schemeClr val="bg2"/>
                </a:solidFill>
              </a:rPr>
              <a:t>KESEJAHTERAAN</a:t>
            </a:r>
          </a:p>
          <a:p>
            <a:pPr algn="ctr"/>
            <a:r>
              <a:rPr lang="id-ID" sz="2300" dirty="0" smtClean="0">
                <a:solidFill>
                  <a:schemeClr val="bg2"/>
                </a:solidFill>
              </a:rPr>
              <a:t>RAKYAT</a:t>
            </a:r>
            <a:endParaRPr lang="id-ID" sz="2300" dirty="0">
              <a:solidFill>
                <a:schemeClr val="bg2"/>
              </a:solidFill>
            </a:endParaRPr>
          </a:p>
        </p:txBody>
      </p:sp>
    </p:spTree>
    <p:extLst>
      <p:ext uri="{BB962C8B-B14F-4D97-AF65-F5344CB8AC3E}">
        <p14:creationId xmlns:p14="http://schemas.microsoft.com/office/powerpoint/2010/main" val="199257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188640"/>
            <a:ext cx="7772400" cy="6408712"/>
          </a:xfrm>
        </p:spPr>
        <p:txBody>
          <a:bodyPr/>
          <a:lstStyle/>
          <a:p>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KETAHANAN NASIONAL</a:t>
            </a:r>
            <a:r>
              <a:rPr lang="id-ID" dirty="0">
                <a:latin typeface="Adobe Gothic Std B" panose="020B0800000000000000" pitchFamily="34" charset="-128"/>
                <a:ea typeface="Adobe Gothic Std B" panose="020B0800000000000000" pitchFamily="34" charset="-128"/>
              </a:rPr>
              <a:t/>
            </a:r>
            <a:br>
              <a:rPr lang="id-ID" dirty="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sz="2400" dirty="0" smtClean="0">
                <a:latin typeface="Adobe Gothic Std B" panose="020B0800000000000000" pitchFamily="34" charset="-128"/>
                <a:ea typeface="Adobe Gothic Std B" panose="020B0800000000000000" pitchFamily="34" charset="-128"/>
              </a:rPr>
              <a:t>KETAHANAN NASIONAL ADALAH SUATU KONDISI DINAMIS SUATU BANGSA, YANG BERISI KEULETAN DAN KETANGGUHAN, YANG MENGANDUNG KEMAMPUAN MMENGEMBANGKAN KEKUATAN NASIONAL  DALAM MENGHADAPI DAN MENGATASI SEGALA ANCAMAN, GANGGUAN, HAMBATAN DAN TANTANGAN BAIK YANG DATANG DARI LUAR MAUPUN DARI DALAM NEGERI YANG LANGSUNG MAUPUN TIDAK LANGSUNG  MEMBAHAYAKAN    INTEGRITAS , IDENTITAS, KELANGSUNGAN HIDUP  BANGSA DAN NEGARA  SERTA PERJUANGAN DALAM MENCAPAI TUJUAN NASIONAL INDONESIA</a:t>
            </a:r>
            <a:br>
              <a:rPr lang="id-ID" sz="2400"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latin typeface="Adobe Gothic Std B" panose="020B0800000000000000" pitchFamily="34" charset="-128"/>
                <a:ea typeface="Adobe Gothic Std B" panose="020B0800000000000000" pitchFamily="34" charset="-128"/>
              </a:rPr>
              <a:t/>
            </a:r>
            <a:br>
              <a:rPr lang="id-ID" dirty="0" smtClean="0">
                <a:latin typeface="Adobe Gothic Std B" panose="020B0800000000000000" pitchFamily="34" charset="-128"/>
                <a:ea typeface="Adobe Gothic Std B" panose="020B0800000000000000" pitchFamily="34" charset="-128"/>
              </a:rPr>
            </a:br>
            <a:r>
              <a:rPr lang="id-ID" dirty="0" smtClean="0"/>
              <a:t/>
            </a:r>
            <a:br>
              <a:rPr lang="id-ID" dirty="0" smtClean="0"/>
            </a:b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3998195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2"/>
          <p:cNvSpPr txBox="1">
            <a:spLocks noGrp="1"/>
          </p:cNvSpPr>
          <p:nvPr/>
        </p:nvSpPr>
        <p:spPr bwMode="auto">
          <a:xfrm>
            <a:off x="7620000" y="304800"/>
            <a:ext cx="1066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80000"/>
              <a:buFont typeface="Wingdings" panose="05000000000000000000" pitchFamily="2" charset="2"/>
              <a:buChar char="l"/>
              <a:defRPr sz="3200">
                <a:solidFill>
                  <a:schemeClr val="tx1"/>
                </a:solidFill>
                <a:latin typeface="Tahoma" panose="020B0604030504040204" pitchFamily="34" charset="0"/>
              </a:defRPr>
            </a:lvl1pPr>
            <a:lvl2pPr marL="742950" indent="-285750">
              <a:spcBef>
                <a:spcPct val="20000"/>
              </a:spcBef>
              <a:buClr>
                <a:schemeClr val="folHlink"/>
              </a:buClr>
              <a:buSzPct val="80000"/>
              <a:buFont typeface="Wingdings" panose="05000000000000000000" pitchFamily="2" charset="2"/>
              <a:buChar char="l"/>
              <a:defRPr sz="2800">
                <a:solidFill>
                  <a:schemeClr val="tx1"/>
                </a:solidFill>
                <a:latin typeface="Tahoma" panose="020B0604030504040204" pitchFamily="34" charset="0"/>
              </a:defRPr>
            </a:lvl2pPr>
            <a:lvl3pPr marL="1143000" indent="-228600">
              <a:spcBef>
                <a:spcPct val="20000"/>
              </a:spcBef>
              <a:buClr>
                <a:schemeClr val="tx2"/>
              </a:buClr>
              <a:buSzPct val="80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chemeClr val="hlink"/>
              </a:buClr>
              <a:buSzPct val="80000"/>
              <a:buFont typeface="Wingdings" panose="05000000000000000000" pitchFamily="2" charset="2"/>
              <a:buChar char="l"/>
              <a:defRPr sz="2000">
                <a:solidFill>
                  <a:schemeClr val="tx1"/>
                </a:solidFill>
                <a:latin typeface="Tahoma" panose="020B0604030504040204" pitchFamily="34" charset="0"/>
              </a:defRPr>
            </a:lvl4pPr>
            <a:lvl5pPr marL="2057400" indent="-228600">
              <a:spcBef>
                <a:spcPct val="20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9pPr>
          </a:lstStyle>
          <a:p>
            <a:pPr algn="r" eaLnBrk="1" hangingPunct="1">
              <a:spcBef>
                <a:spcPct val="0"/>
              </a:spcBef>
              <a:buClrTx/>
              <a:buSzTx/>
              <a:buFontTx/>
              <a:buNone/>
            </a:pPr>
            <a:fld id="{F34B03D8-4844-4F51-8292-24F329A71D7F}" type="slidenum">
              <a:rPr lang="en-US" sz="2800" b="1">
                <a:solidFill>
                  <a:srgbClr val="66FF66"/>
                </a:solidFill>
              </a:rPr>
              <a:pPr algn="r" eaLnBrk="1" hangingPunct="1">
                <a:spcBef>
                  <a:spcPct val="0"/>
                </a:spcBef>
                <a:buClrTx/>
                <a:buSzTx/>
                <a:buFontTx/>
                <a:buNone/>
              </a:pPr>
              <a:t>3</a:t>
            </a:fld>
            <a:endParaRPr lang="en-US" sz="2800" b="1">
              <a:solidFill>
                <a:srgbClr val="66FF66"/>
              </a:solidFill>
            </a:endParaRPr>
          </a:p>
        </p:txBody>
      </p:sp>
      <p:sp>
        <p:nvSpPr>
          <p:cNvPr id="5123" name="Oval 2"/>
          <p:cNvSpPr>
            <a:spLocks noChangeArrowheads="1"/>
          </p:cNvSpPr>
          <p:nvPr/>
        </p:nvSpPr>
        <p:spPr bwMode="auto">
          <a:xfrm>
            <a:off x="3286125" y="428625"/>
            <a:ext cx="2524125" cy="2095500"/>
          </a:xfrm>
          <a:prstGeom prst="ellipse">
            <a:avLst/>
          </a:prstGeom>
          <a:solidFill>
            <a:srgbClr val="CC00FF"/>
          </a:solidFill>
          <a:ln w="38100">
            <a:solidFill>
              <a:srgbClr val="000000"/>
            </a:solidFill>
            <a:round/>
            <a:headEnd/>
            <a:tailEnd/>
          </a:ln>
        </p:spPr>
        <p:txBody>
          <a:bodyPr wrap="none" anchor="ctr"/>
          <a:lstStyle>
            <a:lvl1pPr>
              <a:spcBef>
                <a:spcPct val="20000"/>
              </a:spcBef>
              <a:buClr>
                <a:schemeClr val="hlink"/>
              </a:buClr>
              <a:buSzPct val="80000"/>
              <a:buFont typeface="Wingdings" panose="05000000000000000000" pitchFamily="2" charset="2"/>
              <a:buChar char="l"/>
              <a:defRPr sz="3200">
                <a:solidFill>
                  <a:schemeClr val="tx1"/>
                </a:solidFill>
                <a:latin typeface="Tahoma" panose="020B0604030504040204" pitchFamily="34" charset="0"/>
              </a:defRPr>
            </a:lvl1pPr>
            <a:lvl2pPr marL="742950" indent="-285750">
              <a:spcBef>
                <a:spcPct val="20000"/>
              </a:spcBef>
              <a:buClr>
                <a:schemeClr val="folHlink"/>
              </a:buClr>
              <a:buSzPct val="80000"/>
              <a:buFont typeface="Wingdings" panose="05000000000000000000" pitchFamily="2" charset="2"/>
              <a:buChar char="l"/>
              <a:defRPr sz="2800">
                <a:solidFill>
                  <a:schemeClr val="tx1"/>
                </a:solidFill>
                <a:latin typeface="Tahoma" panose="020B0604030504040204" pitchFamily="34" charset="0"/>
              </a:defRPr>
            </a:lvl2pPr>
            <a:lvl3pPr marL="1143000" indent="-228600">
              <a:spcBef>
                <a:spcPct val="20000"/>
              </a:spcBef>
              <a:buClr>
                <a:schemeClr val="tx2"/>
              </a:buClr>
              <a:buSzPct val="80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chemeClr val="hlink"/>
              </a:buClr>
              <a:buSzPct val="80000"/>
              <a:buFont typeface="Wingdings" panose="05000000000000000000" pitchFamily="2" charset="2"/>
              <a:buChar char="l"/>
              <a:defRPr sz="2000">
                <a:solidFill>
                  <a:schemeClr val="tx1"/>
                </a:solidFill>
                <a:latin typeface="Tahoma" panose="020B0604030504040204" pitchFamily="34" charset="0"/>
              </a:defRPr>
            </a:lvl4pPr>
            <a:lvl5pPr marL="2057400" indent="-228600">
              <a:spcBef>
                <a:spcPct val="20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9pPr>
          </a:lstStyle>
          <a:p>
            <a:pPr algn="ctr" eaLnBrk="1" hangingPunct="1">
              <a:spcBef>
                <a:spcPct val="0"/>
              </a:spcBef>
              <a:buClrTx/>
              <a:buSzTx/>
              <a:buFontTx/>
              <a:buNone/>
            </a:pPr>
            <a:r>
              <a:rPr lang="id-ID" sz="2400" b="1">
                <a:solidFill>
                  <a:srgbClr val="FFFF00"/>
                </a:solidFill>
                <a:latin typeface="Times New Roman" panose="02020603050405020304" pitchFamily="18" charset="0"/>
              </a:rPr>
              <a:t>PANCASILA</a:t>
            </a:r>
            <a:endParaRPr lang="en-US" sz="2400" b="1">
              <a:solidFill>
                <a:srgbClr val="FFFF00"/>
              </a:solidFill>
              <a:latin typeface="Times New Roman" panose="02020603050405020304" pitchFamily="18" charset="0"/>
            </a:endParaRPr>
          </a:p>
        </p:txBody>
      </p:sp>
      <p:sp>
        <p:nvSpPr>
          <p:cNvPr id="5124" name="AutoShape 3"/>
          <p:cNvSpPr>
            <a:spLocks/>
          </p:cNvSpPr>
          <p:nvPr/>
        </p:nvSpPr>
        <p:spPr bwMode="auto">
          <a:xfrm rot="5400000">
            <a:off x="4005263" y="1352550"/>
            <a:ext cx="1143000" cy="3581400"/>
          </a:xfrm>
          <a:prstGeom prst="leftBrace">
            <a:avLst>
              <a:gd name="adj1" fmla="val 160"/>
              <a:gd name="adj2" fmla="val 49014"/>
            </a:avLst>
          </a:prstGeom>
          <a:noFill/>
          <a:ln w="57150">
            <a:solidFill>
              <a:srgbClr val="FF66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80000"/>
              <a:buFont typeface="Wingdings" panose="05000000000000000000" pitchFamily="2" charset="2"/>
              <a:buChar char="l"/>
              <a:defRPr sz="3200">
                <a:solidFill>
                  <a:schemeClr val="tx1"/>
                </a:solidFill>
                <a:latin typeface="Tahoma" panose="020B0604030504040204" pitchFamily="34" charset="0"/>
              </a:defRPr>
            </a:lvl1pPr>
            <a:lvl2pPr marL="742950" indent="-285750">
              <a:spcBef>
                <a:spcPct val="20000"/>
              </a:spcBef>
              <a:buClr>
                <a:schemeClr val="folHlink"/>
              </a:buClr>
              <a:buSzPct val="80000"/>
              <a:buFont typeface="Wingdings" panose="05000000000000000000" pitchFamily="2" charset="2"/>
              <a:buChar char="l"/>
              <a:defRPr sz="2800">
                <a:solidFill>
                  <a:schemeClr val="tx1"/>
                </a:solidFill>
                <a:latin typeface="Tahoma" panose="020B0604030504040204" pitchFamily="34" charset="0"/>
              </a:defRPr>
            </a:lvl2pPr>
            <a:lvl3pPr marL="1143000" indent="-228600">
              <a:spcBef>
                <a:spcPct val="20000"/>
              </a:spcBef>
              <a:buClr>
                <a:schemeClr val="tx2"/>
              </a:buClr>
              <a:buSzPct val="80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chemeClr val="hlink"/>
              </a:buClr>
              <a:buSzPct val="80000"/>
              <a:buFont typeface="Wingdings" panose="05000000000000000000" pitchFamily="2" charset="2"/>
              <a:buChar char="l"/>
              <a:defRPr sz="2000">
                <a:solidFill>
                  <a:schemeClr val="tx1"/>
                </a:solidFill>
                <a:latin typeface="Tahoma" panose="020B0604030504040204" pitchFamily="34" charset="0"/>
              </a:defRPr>
            </a:lvl4pPr>
            <a:lvl5pPr marL="2057400" indent="-228600">
              <a:spcBef>
                <a:spcPct val="20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9pPr>
          </a:lstStyle>
          <a:p>
            <a:pPr>
              <a:spcBef>
                <a:spcPct val="0"/>
              </a:spcBef>
              <a:buClrTx/>
              <a:buSzTx/>
              <a:buFontTx/>
              <a:buNone/>
            </a:pPr>
            <a:endParaRPr lang="id-ID" sz="1800"/>
          </a:p>
        </p:txBody>
      </p:sp>
      <p:sp>
        <p:nvSpPr>
          <p:cNvPr id="5125" name="Oval 5"/>
          <p:cNvSpPr>
            <a:spLocks noChangeArrowheads="1"/>
          </p:cNvSpPr>
          <p:nvPr/>
        </p:nvSpPr>
        <p:spPr bwMode="auto">
          <a:xfrm>
            <a:off x="5072063" y="3786188"/>
            <a:ext cx="2643187" cy="2538412"/>
          </a:xfrm>
          <a:prstGeom prst="ellipse">
            <a:avLst/>
          </a:prstGeom>
          <a:solidFill>
            <a:srgbClr val="0000FF"/>
          </a:solidFill>
          <a:ln w="9525">
            <a:solidFill>
              <a:schemeClr val="tx1"/>
            </a:solidFill>
            <a:round/>
            <a:headEnd/>
            <a:tailEnd/>
          </a:ln>
        </p:spPr>
        <p:txBody>
          <a:bodyPr wrap="none" anchor="ctr"/>
          <a:lstStyle>
            <a:lvl1pPr>
              <a:spcBef>
                <a:spcPct val="20000"/>
              </a:spcBef>
              <a:buClr>
                <a:schemeClr val="hlink"/>
              </a:buClr>
              <a:buSzPct val="80000"/>
              <a:buFont typeface="Wingdings" panose="05000000000000000000" pitchFamily="2" charset="2"/>
              <a:buChar char="l"/>
              <a:defRPr sz="3200">
                <a:solidFill>
                  <a:schemeClr val="tx1"/>
                </a:solidFill>
                <a:latin typeface="Tahoma" panose="020B0604030504040204" pitchFamily="34" charset="0"/>
              </a:defRPr>
            </a:lvl1pPr>
            <a:lvl2pPr marL="742950" indent="-285750">
              <a:spcBef>
                <a:spcPct val="20000"/>
              </a:spcBef>
              <a:buClr>
                <a:schemeClr val="folHlink"/>
              </a:buClr>
              <a:buSzPct val="80000"/>
              <a:buFont typeface="Wingdings" panose="05000000000000000000" pitchFamily="2" charset="2"/>
              <a:buChar char="l"/>
              <a:defRPr sz="2800">
                <a:solidFill>
                  <a:schemeClr val="tx1"/>
                </a:solidFill>
                <a:latin typeface="Tahoma" panose="020B0604030504040204" pitchFamily="34" charset="0"/>
              </a:defRPr>
            </a:lvl2pPr>
            <a:lvl3pPr marL="1143000" indent="-228600">
              <a:spcBef>
                <a:spcPct val="20000"/>
              </a:spcBef>
              <a:buClr>
                <a:schemeClr val="tx2"/>
              </a:buClr>
              <a:buSzPct val="80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chemeClr val="hlink"/>
              </a:buClr>
              <a:buSzPct val="80000"/>
              <a:buFont typeface="Wingdings" panose="05000000000000000000" pitchFamily="2" charset="2"/>
              <a:buChar char="l"/>
              <a:defRPr sz="2000">
                <a:solidFill>
                  <a:schemeClr val="tx1"/>
                </a:solidFill>
                <a:latin typeface="Tahoma" panose="020B0604030504040204" pitchFamily="34" charset="0"/>
              </a:defRPr>
            </a:lvl4pPr>
            <a:lvl5pPr marL="2057400" indent="-228600">
              <a:spcBef>
                <a:spcPct val="20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9pPr>
          </a:lstStyle>
          <a:p>
            <a:pPr algn="ctr" eaLnBrk="1" hangingPunct="1">
              <a:spcBef>
                <a:spcPct val="0"/>
              </a:spcBef>
              <a:buClrTx/>
              <a:buSzTx/>
              <a:buFontTx/>
              <a:buNone/>
            </a:pPr>
            <a:r>
              <a:rPr lang="id-ID" sz="2000" b="1">
                <a:solidFill>
                  <a:srgbClr val="FFFF00"/>
                </a:solidFill>
                <a:latin typeface="Times New Roman" panose="02020603050405020304" pitchFamily="18" charset="0"/>
              </a:rPr>
              <a:t>WAY OF LIFE</a:t>
            </a:r>
          </a:p>
          <a:p>
            <a:pPr algn="ctr" eaLnBrk="1" hangingPunct="1">
              <a:spcBef>
                <a:spcPct val="0"/>
              </a:spcBef>
              <a:buClrTx/>
              <a:buSzTx/>
              <a:buFontTx/>
              <a:buNone/>
            </a:pPr>
            <a:r>
              <a:rPr lang="id-ID" sz="2000" b="1">
                <a:solidFill>
                  <a:srgbClr val="FFFF00"/>
                </a:solidFill>
                <a:latin typeface="Times New Roman" panose="02020603050405020304" pitchFamily="18" charset="0"/>
              </a:rPr>
              <a:t>Pandangan Hidup</a:t>
            </a:r>
          </a:p>
          <a:p>
            <a:pPr algn="ctr" eaLnBrk="1" hangingPunct="1">
              <a:spcBef>
                <a:spcPct val="0"/>
              </a:spcBef>
              <a:buClrTx/>
              <a:buSzTx/>
              <a:buFontTx/>
              <a:buNone/>
            </a:pPr>
            <a:r>
              <a:rPr lang="id-ID" sz="2000" b="1">
                <a:solidFill>
                  <a:srgbClr val="FFFF00"/>
                </a:solidFill>
                <a:latin typeface="Times New Roman" panose="02020603050405020304" pitchFamily="18" charset="0"/>
              </a:rPr>
              <a:t>Bangsa</a:t>
            </a:r>
            <a:endParaRPr lang="en-US" sz="2000" b="1">
              <a:solidFill>
                <a:srgbClr val="FFFF00"/>
              </a:solidFill>
              <a:latin typeface="Times New Roman" panose="02020603050405020304" pitchFamily="18" charset="0"/>
            </a:endParaRPr>
          </a:p>
        </p:txBody>
      </p:sp>
      <p:sp>
        <p:nvSpPr>
          <p:cNvPr id="5126" name="Oval 5"/>
          <p:cNvSpPr>
            <a:spLocks noChangeArrowheads="1"/>
          </p:cNvSpPr>
          <p:nvPr/>
        </p:nvSpPr>
        <p:spPr bwMode="auto">
          <a:xfrm>
            <a:off x="1428750" y="3786188"/>
            <a:ext cx="2643188" cy="2538412"/>
          </a:xfrm>
          <a:prstGeom prst="ellipse">
            <a:avLst/>
          </a:prstGeom>
          <a:solidFill>
            <a:srgbClr val="0000FF"/>
          </a:solidFill>
          <a:ln w="9525">
            <a:solidFill>
              <a:schemeClr val="tx1"/>
            </a:solidFill>
            <a:round/>
            <a:headEnd/>
            <a:tailEnd/>
          </a:ln>
        </p:spPr>
        <p:txBody>
          <a:bodyPr wrap="none" anchor="ctr"/>
          <a:lstStyle>
            <a:lvl1pPr>
              <a:spcBef>
                <a:spcPct val="20000"/>
              </a:spcBef>
              <a:buClr>
                <a:schemeClr val="hlink"/>
              </a:buClr>
              <a:buSzPct val="80000"/>
              <a:buFont typeface="Wingdings" panose="05000000000000000000" pitchFamily="2" charset="2"/>
              <a:buChar char="l"/>
              <a:defRPr sz="3200">
                <a:solidFill>
                  <a:schemeClr val="tx1"/>
                </a:solidFill>
                <a:latin typeface="Tahoma" panose="020B0604030504040204" pitchFamily="34" charset="0"/>
              </a:defRPr>
            </a:lvl1pPr>
            <a:lvl2pPr marL="742950" indent="-285750">
              <a:spcBef>
                <a:spcPct val="20000"/>
              </a:spcBef>
              <a:buClr>
                <a:schemeClr val="folHlink"/>
              </a:buClr>
              <a:buSzPct val="80000"/>
              <a:buFont typeface="Wingdings" panose="05000000000000000000" pitchFamily="2" charset="2"/>
              <a:buChar char="l"/>
              <a:defRPr sz="2800">
                <a:solidFill>
                  <a:schemeClr val="tx1"/>
                </a:solidFill>
                <a:latin typeface="Tahoma" panose="020B0604030504040204" pitchFamily="34" charset="0"/>
              </a:defRPr>
            </a:lvl2pPr>
            <a:lvl3pPr marL="1143000" indent="-228600">
              <a:spcBef>
                <a:spcPct val="20000"/>
              </a:spcBef>
              <a:buClr>
                <a:schemeClr val="tx2"/>
              </a:buClr>
              <a:buSzPct val="80000"/>
              <a:buFont typeface="Wingdings" panose="05000000000000000000" pitchFamily="2" charset="2"/>
              <a:buChar char="l"/>
              <a:defRPr sz="2400">
                <a:solidFill>
                  <a:schemeClr val="tx1"/>
                </a:solidFill>
                <a:latin typeface="Tahoma" panose="020B0604030504040204" pitchFamily="34" charset="0"/>
              </a:defRPr>
            </a:lvl3pPr>
            <a:lvl4pPr marL="1600200" indent="-228600">
              <a:spcBef>
                <a:spcPct val="20000"/>
              </a:spcBef>
              <a:buClr>
                <a:schemeClr val="hlink"/>
              </a:buClr>
              <a:buSzPct val="80000"/>
              <a:buFont typeface="Wingdings" panose="05000000000000000000" pitchFamily="2" charset="2"/>
              <a:buChar char="l"/>
              <a:defRPr sz="2000">
                <a:solidFill>
                  <a:schemeClr val="tx1"/>
                </a:solidFill>
                <a:latin typeface="Tahoma" panose="020B0604030504040204" pitchFamily="34" charset="0"/>
              </a:defRPr>
            </a:lvl4pPr>
            <a:lvl5pPr marL="2057400" indent="-228600">
              <a:spcBef>
                <a:spcPct val="20000"/>
              </a:spcBef>
              <a:buClr>
                <a:schemeClr val="tx1"/>
              </a:buClr>
              <a:buSzPct val="80000"/>
              <a:buFont typeface="Wingdings" panose="05000000000000000000" pitchFamily="2" charset="2"/>
              <a:buChar char="l"/>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1"/>
              </a:buClr>
              <a:buSzPct val="80000"/>
              <a:buFont typeface="Wingdings" panose="05000000000000000000" pitchFamily="2" charset="2"/>
              <a:buChar char="l"/>
              <a:defRPr sz="2000">
                <a:solidFill>
                  <a:schemeClr val="tx1"/>
                </a:solidFill>
                <a:latin typeface="Tahoma" panose="020B0604030504040204" pitchFamily="34" charset="0"/>
              </a:defRPr>
            </a:lvl9pPr>
          </a:lstStyle>
          <a:p>
            <a:pPr algn="ctr" eaLnBrk="1" hangingPunct="1">
              <a:spcBef>
                <a:spcPct val="0"/>
              </a:spcBef>
              <a:buClrTx/>
              <a:buSzTx/>
              <a:buFontTx/>
              <a:buNone/>
            </a:pPr>
            <a:r>
              <a:rPr lang="id-ID" sz="2000" b="1">
                <a:solidFill>
                  <a:srgbClr val="FFFF00"/>
                </a:solidFill>
                <a:latin typeface="Times New Roman" panose="02020603050405020304" pitchFamily="18" charset="0"/>
              </a:rPr>
              <a:t>PHILOSOFISCHE</a:t>
            </a:r>
          </a:p>
          <a:p>
            <a:pPr algn="ctr" eaLnBrk="1" hangingPunct="1">
              <a:spcBef>
                <a:spcPct val="0"/>
              </a:spcBef>
              <a:buClrTx/>
              <a:buSzTx/>
              <a:buFontTx/>
              <a:buNone/>
            </a:pPr>
            <a:r>
              <a:rPr lang="id-ID" sz="2000" b="1">
                <a:solidFill>
                  <a:srgbClr val="FFFF00"/>
                </a:solidFill>
                <a:latin typeface="Times New Roman" panose="02020603050405020304" pitchFamily="18" charset="0"/>
              </a:rPr>
              <a:t>GRONDSLAG</a:t>
            </a:r>
          </a:p>
          <a:p>
            <a:pPr algn="ctr" eaLnBrk="1" hangingPunct="1">
              <a:spcBef>
                <a:spcPct val="0"/>
              </a:spcBef>
              <a:buClrTx/>
              <a:buSzTx/>
              <a:buFontTx/>
              <a:buNone/>
            </a:pPr>
            <a:r>
              <a:rPr lang="id-ID" sz="2000" b="1">
                <a:solidFill>
                  <a:srgbClr val="FFFF00"/>
                </a:solidFill>
                <a:latin typeface="Times New Roman" panose="02020603050405020304" pitchFamily="18" charset="0"/>
              </a:rPr>
              <a:t>(Dasar Filsafat</a:t>
            </a:r>
          </a:p>
          <a:p>
            <a:pPr algn="ctr" eaLnBrk="1" hangingPunct="1">
              <a:spcBef>
                <a:spcPct val="0"/>
              </a:spcBef>
              <a:buClrTx/>
              <a:buSzTx/>
              <a:buFontTx/>
              <a:buNone/>
            </a:pPr>
            <a:r>
              <a:rPr lang="id-ID" sz="2000" b="1">
                <a:solidFill>
                  <a:srgbClr val="FFFF00"/>
                </a:solidFill>
                <a:latin typeface="Times New Roman" panose="02020603050405020304" pitchFamily="18" charset="0"/>
              </a:rPr>
              <a:t>Negara)</a:t>
            </a:r>
            <a:endParaRPr lang="en-US" sz="2000" b="1">
              <a:solidFill>
                <a:srgbClr val="FFFF00"/>
              </a:solidFill>
              <a:latin typeface="Times New Roman" panose="02020603050405020304" pitchFamily="18" charset="0"/>
            </a:endParaRPr>
          </a:p>
        </p:txBody>
      </p:sp>
    </p:spTree>
    <p:extLst>
      <p:ext uri="{BB962C8B-B14F-4D97-AF65-F5344CB8AC3E}">
        <p14:creationId xmlns:p14="http://schemas.microsoft.com/office/powerpoint/2010/main" val="27887909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1714488"/>
            <a:ext cx="7772400" cy="3500462"/>
          </a:xfrm>
        </p:spPr>
        <p:txBody>
          <a:bodyPr/>
          <a:lstStyle/>
          <a:p>
            <a:r>
              <a:rPr lang="id-ID" dirty="0" smtClean="0"/>
              <a:t/>
            </a:r>
            <a:br>
              <a:rPr lang="id-ID" dirty="0" smtClean="0"/>
            </a:br>
            <a:r>
              <a:rPr lang="id-ID" dirty="0" smtClean="0"/>
              <a:t/>
            </a:r>
            <a:br>
              <a:rPr lang="id-ID" dirty="0" smtClean="0"/>
            </a:br>
            <a:r>
              <a:rPr lang="id-ID" dirty="0" smtClean="0"/>
              <a:t>UNDANG-UNDANG DASAR NEGARA REPUBLIK INDONESIA 1945 SBG </a:t>
            </a:r>
            <a:br>
              <a:rPr lang="id-ID" dirty="0" smtClean="0"/>
            </a:br>
            <a:r>
              <a:rPr lang="id-ID" i="1" dirty="0" smtClean="0"/>
              <a:t>REVOLUTIEGRONDWET</a:t>
            </a:r>
            <a:r>
              <a:rPr lang="id-ID" dirty="0" smtClean="0"/>
              <a:t/>
            </a:r>
            <a:br>
              <a:rPr lang="id-ID" dirty="0" smtClean="0"/>
            </a:b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3729271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928670"/>
            <a:ext cx="7772400" cy="4286280"/>
          </a:xfrm>
        </p:spPr>
        <p:txBody>
          <a:bodyPr/>
          <a:lstStyle/>
          <a:p>
            <a:pPr algn="l"/>
            <a:r>
              <a:rPr lang="id-ID" dirty="0" smtClean="0"/>
              <a:t/>
            </a:r>
            <a:br>
              <a:rPr lang="id-ID" dirty="0" smtClean="0"/>
            </a:br>
            <a:r>
              <a:rPr lang="id-ID" dirty="0" smtClean="0"/>
              <a:t>UUD RI 1945 SEBAGAI</a:t>
            </a:r>
            <a:br>
              <a:rPr lang="id-ID" dirty="0" smtClean="0"/>
            </a:br>
            <a:r>
              <a:rPr lang="id-ID" i="1" dirty="0" smtClean="0"/>
              <a:t>REVOLUTIEGRONDWET</a:t>
            </a:r>
            <a:r>
              <a:rPr lang="id-ID" dirty="0" smtClean="0"/>
              <a:t/>
            </a:r>
            <a:br>
              <a:rPr lang="id-ID" dirty="0" smtClean="0"/>
            </a:br>
            <a:r>
              <a:rPr lang="id-ID" dirty="0" smtClean="0"/>
              <a:t/>
            </a:r>
            <a:br>
              <a:rPr lang="id-ID" dirty="0" smtClean="0"/>
            </a:br>
            <a:r>
              <a:rPr lang="id-ID" sz="2400" dirty="0" smtClean="0"/>
              <a:t>1. SATU RANGKAIAN DNG PROKLAMASI 17-8-1945</a:t>
            </a:r>
            <a:br>
              <a:rPr lang="id-ID" sz="2400" dirty="0" smtClean="0"/>
            </a:br>
            <a:r>
              <a:rPr lang="id-ID" sz="2400" dirty="0" smtClean="0"/>
              <a:t>2. BERDASARKAN PANCASILA</a:t>
            </a:r>
            <a:br>
              <a:rPr lang="id-ID" sz="2400" dirty="0" smtClean="0"/>
            </a:br>
            <a:r>
              <a:rPr lang="id-ID" sz="2400" dirty="0" smtClean="0"/>
              <a:t>3. TERKANDUNG DALAM </a:t>
            </a:r>
            <a:r>
              <a:rPr lang="id-ID" sz="2400" i="1" dirty="0" smtClean="0"/>
              <a:t>STAATSFUNDAMENTALNORM</a:t>
            </a:r>
            <a:br>
              <a:rPr lang="id-ID" sz="2400" i="1" dirty="0" smtClean="0"/>
            </a:br>
            <a:r>
              <a:rPr lang="id-ID" sz="2400" dirty="0" smtClean="0"/>
              <a:t>4. TERKANDUNG NILAI BHINNEKA TUNGGAL IKA</a:t>
            </a:r>
            <a:br>
              <a:rPr lang="id-ID" sz="2400" dirty="0" smtClean="0"/>
            </a:br>
            <a:r>
              <a:rPr lang="id-ID" sz="2400" dirty="0" smtClean="0"/>
              <a:t>5. TERKANDUNG NILAI BUDAYA HUKUM INDONESIA</a:t>
            </a: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61509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928670"/>
            <a:ext cx="7772400" cy="5500726"/>
          </a:xfrm>
        </p:spPr>
        <p:txBody>
          <a:bodyPr/>
          <a:lstStyle/>
          <a:p>
            <a:pPr algn="l"/>
            <a:r>
              <a:rPr lang="id-ID" sz="2800" dirty="0" smtClean="0"/>
              <a:t/>
            </a:r>
            <a:br>
              <a:rPr lang="id-ID" sz="2800" dirty="0" smtClean="0"/>
            </a:br>
            <a:r>
              <a:rPr lang="id-ID" sz="2800" dirty="0" smtClean="0"/>
              <a:t/>
            </a:r>
            <a:br>
              <a:rPr lang="id-ID" sz="2800" dirty="0" smtClean="0"/>
            </a:br>
            <a:r>
              <a:rPr lang="id-ID" sz="2800" dirty="0" smtClean="0"/>
              <a:t/>
            </a:r>
            <a:br>
              <a:rPr lang="id-ID" sz="2800" dirty="0" smtClean="0"/>
            </a:br>
            <a:r>
              <a:rPr lang="id-ID" sz="2800" dirty="0" smtClean="0"/>
              <a:t/>
            </a:r>
            <a:br>
              <a:rPr lang="id-ID" sz="2800" dirty="0" smtClean="0"/>
            </a:br>
            <a:r>
              <a:rPr lang="id-ID" sz="2800" dirty="0" smtClean="0"/>
              <a:t/>
            </a:r>
            <a:br>
              <a:rPr lang="id-ID" sz="2800" dirty="0" smtClean="0"/>
            </a:br>
            <a:r>
              <a:rPr lang="id-ID" sz="2800" dirty="0" smtClean="0"/>
              <a:t/>
            </a:r>
            <a:br>
              <a:rPr lang="id-ID" sz="2800" dirty="0" smtClean="0"/>
            </a:br>
            <a:r>
              <a:rPr lang="id-ID" sz="2800" dirty="0" smtClean="0"/>
              <a:t/>
            </a:r>
            <a:br>
              <a:rPr lang="id-ID" sz="2800" dirty="0" smtClean="0"/>
            </a:br>
            <a:r>
              <a:rPr lang="id-ID" sz="2800" dirty="0" smtClean="0"/>
              <a:t>1.UUD NRI 2002 TIDAK BERDASARKAN     </a:t>
            </a:r>
            <a:br>
              <a:rPr lang="id-ID" sz="2800" dirty="0" smtClean="0"/>
            </a:br>
            <a:r>
              <a:rPr lang="id-ID" sz="2800" dirty="0" smtClean="0"/>
              <a:t>   PANCASILA </a:t>
            </a:r>
            <a:br>
              <a:rPr lang="id-ID" sz="2800" dirty="0" smtClean="0"/>
            </a:br>
            <a:r>
              <a:rPr lang="id-ID" sz="2800" dirty="0" smtClean="0"/>
              <a:t>2. UUD NRI 2002  BKN </a:t>
            </a:r>
            <a:r>
              <a:rPr lang="id-ID" sz="2800" i="1" dirty="0" smtClean="0"/>
              <a:t>REVOLUTIEGRONDWET</a:t>
            </a:r>
            <a:r>
              <a:rPr lang="id-ID" sz="2800" dirty="0" smtClean="0"/>
              <a:t>   </a:t>
            </a:r>
            <a:r>
              <a:rPr lang="id-ID" sz="2800" i="1" dirty="0" smtClean="0"/>
              <a:t/>
            </a:r>
            <a:br>
              <a:rPr lang="id-ID" sz="2800" i="1" dirty="0" smtClean="0"/>
            </a:br>
            <a:r>
              <a:rPr lang="id-ID" sz="2800" dirty="0" smtClean="0"/>
              <a:t>3. UUD NRI TDK RELEVAN MENGGUNAKAN</a:t>
            </a:r>
            <a:br>
              <a:rPr lang="id-ID" sz="2800" dirty="0" smtClean="0"/>
            </a:br>
            <a:r>
              <a:rPr lang="id-ID" sz="2800" dirty="0" smtClean="0"/>
              <a:t>    ISTILAH UUD 1945. </a:t>
            </a:r>
            <a:br>
              <a:rPr lang="id-ID" sz="2800" dirty="0" smtClean="0"/>
            </a:br>
            <a:r>
              <a:rPr lang="id-ID" sz="2800" dirty="0" smtClean="0"/>
              <a:t>4. UUD NRI 2002 TIDAK TERKNDNG NILAI </a:t>
            </a:r>
            <a:br>
              <a:rPr lang="id-ID" sz="2800" dirty="0" smtClean="0"/>
            </a:br>
            <a:r>
              <a:rPr lang="id-ID" sz="2800" dirty="0" smtClean="0"/>
              <a:t>    BHINNEKA TUNGGAL IKA.</a:t>
            </a:r>
            <a:br>
              <a:rPr lang="id-ID" sz="2800" dirty="0" smtClean="0"/>
            </a:br>
            <a:r>
              <a:rPr lang="id-ID" sz="2800" dirty="0" smtClean="0"/>
              <a:t>5. UUD NRI 2002 INKONSISTEN DLM TERTIB </a:t>
            </a:r>
            <a:br>
              <a:rPr lang="id-ID" sz="2800" dirty="0" smtClean="0"/>
            </a:br>
            <a:r>
              <a:rPr lang="id-ID" sz="2800" dirty="0" smtClean="0"/>
              <a:t>    HUKUM INDONESIA.</a:t>
            </a:r>
            <a:br>
              <a:rPr lang="id-ID" sz="2800" dirty="0" smtClean="0"/>
            </a:br>
            <a:r>
              <a:rPr lang="id-ID" sz="2800" dirty="0" smtClean="0"/>
              <a:t>6. UUD NRI 2002 INKONSISTEN DLM PASAL-</a:t>
            </a:r>
            <a:br>
              <a:rPr lang="id-ID" sz="2800" dirty="0" smtClean="0"/>
            </a:br>
            <a:r>
              <a:rPr lang="id-ID" sz="2800" dirty="0" smtClean="0"/>
              <a:t>    PASALNYA SENDIRI.</a:t>
            </a:r>
            <a:br>
              <a:rPr lang="id-ID" sz="2800" dirty="0" smtClean="0"/>
            </a:br>
            <a:r>
              <a:rPr lang="id-ID" sz="2800" dirty="0" smtClean="0"/>
              <a:t>7. UUD NRI 2002 SEBAGAI PEMBUBARAN NE-</a:t>
            </a:r>
            <a:br>
              <a:rPr lang="id-ID" sz="2800" dirty="0" smtClean="0"/>
            </a:br>
            <a:r>
              <a:rPr lang="id-ID" sz="2800" dirty="0" smtClean="0"/>
              <a:t>    GARA PROKLAMASI 17 AGSUTUS 1945. </a:t>
            </a:r>
            <a:br>
              <a:rPr lang="id-ID" sz="2800" dirty="0" smtClean="0"/>
            </a:br>
            <a:r>
              <a:rPr lang="id-ID" sz="2800" dirty="0" smtClean="0"/>
              <a:t> </a:t>
            </a:r>
            <a:br>
              <a:rPr lang="id-ID" sz="2800" dirty="0" smtClean="0"/>
            </a:br>
            <a:r>
              <a:rPr lang="id-ID" sz="2800" dirty="0" smtClean="0"/>
              <a:t/>
            </a:r>
            <a:br>
              <a:rPr lang="id-ID" sz="2800" dirty="0" smtClean="0"/>
            </a:br>
            <a:r>
              <a:rPr lang="id-ID" sz="2800" dirty="0" smtClean="0"/>
              <a:t/>
            </a:r>
            <a:br>
              <a:rPr lang="id-ID" sz="2800" dirty="0" smtClean="0"/>
            </a:br>
            <a:r>
              <a:rPr lang="id-ID" dirty="0" smtClean="0"/>
              <a:t/>
            </a:r>
            <a:br>
              <a:rPr lang="id-ID" dirty="0" smtClean="0"/>
            </a:br>
            <a:r>
              <a:rPr lang="id-ID" dirty="0" smtClean="0"/>
              <a:t/>
            </a:r>
            <a:br>
              <a:rPr lang="id-ID" dirty="0" smtClean="0"/>
            </a:br>
            <a:endParaRPr lang="id-ID" dirty="0"/>
          </a:p>
        </p:txBody>
      </p:sp>
    </p:spTree>
    <p:extLst>
      <p:ext uri="{BB962C8B-B14F-4D97-AF65-F5344CB8AC3E}">
        <p14:creationId xmlns:p14="http://schemas.microsoft.com/office/powerpoint/2010/main" val="1525890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ctrTitle" sz="quarter"/>
          </p:nvPr>
        </p:nvSpPr>
        <p:spPr>
          <a:xfrm>
            <a:off x="611188" y="0"/>
            <a:ext cx="7772400" cy="1828800"/>
          </a:xfrm>
        </p:spPr>
        <p:txBody>
          <a:bodyPr/>
          <a:lstStyle/>
          <a:p>
            <a:pPr eaLnBrk="1" hangingPunct="1">
              <a:defRPr/>
            </a:pPr>
            <a:r>
              <a:rPr lang="id-ID" sz="4400" smtClean="0"/>
              <a:t>STAATSFUNDAMENTALNORM</a:t>
            </a:r>
            <a:br>
              <a:rPr lang="id-ID" sz="4400" smtClean="0"/>
            </a:br>
            <a:r>
              <a:rPr lang="id-ID" sz="4400" smtClean="0"/>
              <a:t>(GRUNDNORM)</a:t>
            </a:r>
            <a:endParaRPr lang="en-GB" sz="4400" smtClean="0"/>
          </a:p>
        </p:txBody>
      </p:sp>
      <p:sp>
        <p:nvSpPr>
          <p:cNvPr id="36881" name="Rectangle 17"/>
          <p:cNvSpPr>
            <a:spLocks noGrp="1" noChangeArrowheads="1"/>
          </p:cNvSpPr>
          <p:nvPr>
            <p:ph type="subTitle" sz="quarter" idx="1"/>
          </p:nvPr>
        </p:nvSpPr>
        <p:spPr>
          <a:xfrm>
            <a:off x="1116013" y="5445125"/>
            <a:ext cx="2984500" cy="360363"/>
          </a:xfrm>
        </p:spPr>
        <p:txBody>
          <a:bodyPr/>
          <a:lstStyle/>
          <a:p>
            <a:pPr eaLnBrk="1" hangingPunct="1">
              <a:lnSpc>
                <a:spcPct val="90000"/>
              </a:lnSpc>
              <a:defRPr/>
            </a:pPr>
            <a:r>
              <a:rPr lang="id-ID" sz="1800" smtClean="0"/>
              <a:t>VERFASSUNGNORM</a:t>
            </a:r>
            <a:endParaRPr lang="en-GB" sz="1800" smtClean="0"/>
          </a:p>
        </p:txBody>
      </p:sp>
      <p:sp>
        <p:nvSpPr>
          <p:cNvPr id="10244" name="Oval 5"/>
          <p:cNvSpPr>
            <a:spLocks noChangeArrowheads="1"/>
          </p:cNvSpPr>
          <p:nvPr/>
        </p:nvSpPr>
        <p:spPr bwMode="auto">
          <a:xfrm>
            <a:off x="2555875" y="1773238"/>
            <a:ext cx="4032250" cy="2592387"/>
          </a:xfrm>
          <a:prstGeom prst="ellipse">
            <a:avLst/>
          </a:prstGeom>
          <a:solidFill>
            <a:srgbClr val="3366FF"/>
          </a:solidFill>
          <a:ln w="9525">
            <a:solidFill>
              <a:schemeClr val="tx1"/>
            </a:solidFill>
            <a:round/>
            <a:headEnd/>
            <a:tailEnd/>
          </a:ln>
        </p:spPr>
        <p:txBody>
          <a:bodyPr wrap="none" anchor="ctr"/>
          <a:lstStyle/>
          <a:p>
            <a:pPr algn="ctr"/>
            <a:r>
              <a:rPr lang="id-ID"/>
              <a:t>BENTUK NEGARA</a:t>
            </a:r>
          </a:p>
          <a:p>
            <a:pPr algn="ctr"/>
            <a:r>
              <a:rPr lang="id-ID"/>
              <a:t>KEDAULATAN RAKYAT</a:t>
            </a:r>
          </a:p>
          <a:p>
            <a:pPr algn="ctr"/>
            <a:r>
              <a:rPr lang="id-ID"/>
              <a:t>ASAS POLITIK NEGARA</a:t>
            </a:r>
          </a:p>
          <a:p>
            <a:pPr algn="ctr"/>
            <a:r>
              <a:rPr lang="id-ID"/>
              <a:t>ASAS DEMOKRASI</a:t>
            </a:r>
          </a:p>
          <a:p>
            <a:pPr algn="ctr"/>
            <a:r>
              <a:rPr lang="id-ID"/>
              <a:t>ASAS KESEJAHTERAAN</a:t>
            </a:r>
          </a:p>
          <a:p>
            <a:pPr algn="ctr"/>
            <a:r>
              <a:rPr lang="id-ID"/>
              <a:t>DASAR KEROKHANIAN NEGARA</a:t>
            </a:r>
            <a:endParaRPr lang="en-GB"/>
          </a:p>
        </p:txBody>
      </p:sp>
      <p:sp>
        <p:nvSpPr>
          <p:cNvPr id="10245" name="Oval 6"/>
          <p:cNvSpPr>
            <a:spLocks noChangeArrowheads="1"/>
          </p:cNvSpPr>
          <p:nvPr/>
        </p:nvSpPr>
        <p:spPr bwMode="auto">
          <a:xfrm>
            <a:off x="3708400" y="5157788"/>
            <a:ext cx="1657350" cy="1008062"/>
          </a:xfrm>
          <a:prstGeom prst="ellipse">
            <a:avLst/>
          </a:prstGeom>
          <a:solidFill>
            <a:srgbClr val="3366FF"/>
          </a:solidFill>
          <a:ln w="9525">
            <a:solidFill>
              <a:schemeClr val="tx1"/>
            </a:solidFill>
            <a:round/>
            <a:headEnd/>
            <a:tailEnd/>
          </a:ln>
        </p:spPr>
        <p:txBody>
          <a:bodyPr wrap="none" anchor="ctr"/>
          <a:lstStyle/>
          <a:p>
            <a:pPr algn="ctr"/>
            <a:r>
              <a:rPr lang="id-ID" sz="2400"/>
              <a:t>PASAL</a:t>
            </a:r>
          </a:p>
          <a:p>
            <a:pPr algn="ctr"/>
            <a:r>
              <a:rPr lang="id-ID" sz="2400"/>
              <a:t>UUD</a:t>
            </a:r>
            <a:endParaRPr lang="en-GB" sz="2400"/>
          </a:p>
        </p:txBody>
      </p:sp>
      <p:sp>
        <p:nvSpPr>
          <p:cNvPr id="10246" name="AutoShape 51"/>
          <p:cNvSpPr>
            <a:spLocks noChangeArrowheads="1"/>
          </p:cNvSpPr>
          <p:nvPr/>
        </p:nvSpPr>
        <p:spPr bwMode="auto">
          <a:xfrm>
            <a:off x="4284663" y="4508500"/>
            <a:ext cx="457200" cy="457200"/>
          </a:xfrm>
          <a:prstGeom prst="downArrow">
            <a:avLst>
              <a:gd name="adj1" fmla="val 50000"/>
              <a:gd name="adj2" fmla="val 25000"/>
            </a:avLst>
          </a:prstGeom>
          <a:solidFill>
            <a:schemeClr val="accent1"/>
          </a:solidFill>
          <a:ln w="9525">
            <a:solidFill>
              <a:schemeClr val="tx1"/>
            </a:solidFill>
            <a:miter lim="800000"/>
            <a:headEnd/>
            <a:tailEnd/>
          </a:ln>
        </p:spPr>
        <p:txBody>
          <a:bodyPr wrap="none" anchor="ctr"/>
          <a:lstStyle/>
          <a:p>
            <a:pPr eaLnBrk="0" hangingPunct="0"/>
            <a:endParaRPr lang="id-ID"/>
          </a:p>
        </p:txBody>
      </p:sp>
      <p:sp>
        <p:nvSpPr>
          <p:cNvPr id="10247" name="AutoShape 51"/>
          <p:cNvSpPr>
            <a:spLocks noChangeArrowheads="1"/>
          </p:cNvSpPr>
          <p:nvPr/>
        </p:nvSpPr>
        <p:spPr bwMode="auto">
          <a:xfrm rot="-5400000">
            <a:off x="576263" y="1844675"/>
            <a:ext cx="1296987" cy="2449513"/>
          </a:xfrm>
          <a:prstGeom prst="downArrow">
            <a:avLst>
              <a:gd name="adj1" fmla="val 50000"/>
              <a:gd name="adj2" fmla="val 47215"/>
            </a:avLst>
          </a:prstGeom>
          <a:solidFill>
            <a:schemeClr val="accent1"/>
          </a:solidFill>
          <a:ln w="9525">
            <a:solidFill>
              <a:schemeClr val="tx1"/>
            </a:solidFill>
            <a:miter lim="800000"/>
            <a:headEnd/>
            <a:tailEnd/>
          </a:ln>
        </p:spPr>
        <p:txBody>
          <a:bodyPr vert="eaVert" wrap="none" anchor="ctr"/>
          <a:lstStyle/>
          <a:p>
            <a:pPr eaLnBrk="0" hangingPunct="0"/>
            <a:r>
              <a:rPr lang="id-ID"/>
              <a:t>STAATS</a:t>
            </a:r>
          </a:p>
          <a:p>
            <a:pPr eaLnBrk="0" hangingPunct="0"/>
            <a:r>
              <a:rPr lang="id-ID"/>
              <a:t>FUNDAMENTALNORM</a:t>
            </a:r>
          </a:p>
        </p:txBody>
      </p:sp>
      <p:sp>
        <p:nvSpPr>
          <p:cNvPr id="10248" name="Rectangle 15"/>
          <p:cNvSpPr>
            <a:spLocks noChangeArrowheads="1"/>
          </p:cNvSpPr>
          <p:nvPr/>
        </p:nvSpPr>
        <p:spPr bwMode="auto">
          <a:xfrm>
            <a:off x="7164388" y="2492375"/>
            <a:ext cx="1584325" cy="1152525"/>
          </a:xfrm>
          <a:prstGeom prst="rect">
            <a:avLst/>
          </a:prstGeom>
          <a:solidFill>
            <a:schemeClr val="accent1"/>
          </a:solidFill>
          <a:ln w="9525">
            <a:solidFill>
              <a:schemeClr val="tx1"/>
            </a:solidFill>
            <a:miter lim="800000"/>
            <a:headEnd/>
            <a:tailEnd/>
          </a:ln>
        </p:spPr>
        <p:txBody>
          <a:bodyPr wrap="none" anchor="ctr"/>
          <a:lstStyle/>
          <a:p>
            <a:pPr algn="ctr"/>
            <a:r>
              <a:rPr lang="id-ID" sz="2400"/>
              <a:t>TUJUAN</a:t>
            </a:r>
          </a:p>
          <a:p>
            <a:pPr algn="ctr"/>
            <a:r>
              <a:rPr lang="id-ID" sz="2400"/>
              <a:t>NEGARA</a:t>
            </a:r>
            <a:endParaRPr lang="en-GB" sz="2400"/>
          </a:p>
        </p:txBody>
      </p:sp>
      <p:sp>
        <p:nvSpPr>
          <p:cNvPr id="10249" name="AutoShape 16"/>
          <p:cNvSpPr>
            <a:spLocks noChangeArrowheads="1"/>
          </p:cNvSpPr>
          <p:nvPr/>
        </p:nvSpPr>
        <p:spPr bwMode="auto">
          <a:xfrm>
            <a:off x="6659563" y="2636838"/>
            <a:ext cx="433387" cy="865187"/>
          </a:xfrm>
          <a:custGeom>
            <a:avLst/>
            <a:gdLst>
              <a:gd name="T0" fmla="*/ 546970312 w 21600"/>
              <a:gd name="T1" fmla="*/ 0 h 21600"/>
              <a:gd name="T2" fmla="*/ 0 w 21600"/>
              <a:gd name="T3" fmla="*/ 2147483647 h 21600"/>
              <a:gd name="T4" fmla="*/ 546970312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055 h 21600"/>
              <a:gd name="T14" fmla="*/ 15280 w 21600"/>
              <a:gd name="T15" fmla="*/ 14545 h 21600"/>
            </a:gdLst>
            <a:ahLst/>
            <a:cxnLst>
              <a:cxn ang="T8">
                <a:pos x="T0" y="T1"/>
              </a:cxn>
              <a:cxn ang="T9">
                <a:pos x="T2" y="T3"/>
              </a:cxn>
              <a:cxn ang="T10">
                <a:pos x="T4" y="T5"/>
              </a:cxn>
              <a:cxn ang="T11">
                <a:pos x="T6" y="T7"/>
              </a:cxn>
            </a:cxnLst>
            <a:rect l="T12" t="T13" r="T14" b="T15"/>
            <a:pathLst>
              <a:path w="21600" h="21600">
                <a:moveTo>
                  <a:pt x="3375" y="0"/>
                </a:moveTo>
                <a:lnTo>
                  <a:pt x="3375" y="7055"/>
                </a:lnTo>
                <a:lnTo>
                  <a:pt x="3375" y="14545"/>
                </a:lnTo>
                <a:lnTo>
                  <a:pt x="3375" y="21600"/>
                </a:lnTo>
                <a:lnTo>
                  <a:pt x="21600" y="10800"/>
                </a:lnTo>
                <a:close/>
              </a:path>
              <a:path w="21600" h="21600">
                <a:moveTo>
                  <a:pt x="1350" y="7055"/>
                </a:moveTo>
                <a:lnTo>
                  <a:pt x="1350" y="14545"/>
                </a:lnTo>
                <a:lnTo>
                  <a:pt x="2700" y="14545"/>
                </a:lnTo>
                <a:lnTo>
                  <a:pt x="2700" y="7055"/>
                </a:lnTo>
                <a:close/>
              </a:path>
              <a:path w="21600" h="21600">
                <a:moveTo>
                  <a:pt x="0" y="7055"/>
                </a:moveTo>
                <a:lnTo>
                  <a:pt x="0" y="14545"/>
                </a:lnTo>
                <a:lnTo>
                  <a:pt x="675" y="14545"/>
                </a:lnTo>
                <a:lnTo>
                  <a:pt x="675" y="7055"/>
                </a:lnTo>
                <a:close/>
              </a:path>
            </a:pathLst>
          </a:custGeom>
          <a:solidFill>
            <a:schemeClr val="accent1"/>
          </a:solidFill>
          <a:ln w="9525">
            <a:solidFill>
              <a:schemeClr val="tx1"/>
            </a:solidFill>
            <a:miter lim="800000"/>
            <a:headEnd/>
            <a:tailEnd/>
          </a:ln>
        </p:spPr>
        <p:txBody>
          <a:bodyPr wrap="none" anchor="ctr"/>
          <a:lstStyle/>
          <a:p>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643188" y="3571875"/>
            <a:ext cx="2786062"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t>TAP MPR</a:t>
            </a:r>
          </a:p>
        </p:txBody>
      </p:sp>
      <p:sp>
        <p:nvSpPr>
          <p:cNvPr id="6" name="Rectangle 5"/>
          <p:cNvSpPr/>
          <p:nvPr/>
        </p:nvSpPr>
        <p:spPr>
          <a:xfrm>
            <a:off x="2643188" y="6072188"/>
            <a:ext cx="2786062" cy="7858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t>PRAKSIS</a:t>
            </a:r>
          </a:p>
        </p:txBody>
      </p:sp>
      <p:sp>
        <p:nvSpPr>
          <p:cNvPr id="7" name="Rectangle 6"/>
          <p:cNvSpPr/>
          <p:nvPr/>
        </p:nvSpPr>
        <p:spPr>
          <a:xfrm>
            <a:off x="2643188" y="4857750"/>
            <a:ext cx="2786062"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t>UNDANG-UNDANG</a:t>
            </a:r>
          </a:p>
        </p:txBody>
      </p:sp>
      <p:sp>
        <p:nvSpPr>
          <p:cNvPr id="8" name="Rectangle 7"/>
          <p:cNvSpPr/>
          <p:nvPr/>
        </p:nvSpPr>
        <p:spPr>
          <a:xfrm>
            <a:off x="2643188" y="2428875"/>
            <a:ext cx="2786062" cy="6429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t>UUD 1945</a:t>
            </a:r>
          </a:p>
        </p:txBody>
      </p:sp>
      <p:sp>
        <p:nvSpPr>
          <p:cNvPr id="9" name="Rectangle 8"/>
          <p:cNvSpPr/>
          <p:nvPr/>
        </p:nvSpPr>
        <p:spPr>
          <a:xfrm>
            <a:off x="2643188" y="1214438"/>
            <a:ext cx="2786062"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t>PEMBUKAAN</a:t>
            </a:r>
          </a:p>
          <a:p>
            <a:pPr algn="ctr">
              <a:defRPr/>
            </a:pPr>
            <a:r>
              <a:rPr lang="id-ID" sz="2400" dirty="0"/>
              <a:t>UUD 1945</a:t>
            </a:r>
          </a:p>
        </p:txBody>
      </p:sp>
      <p:sp>
        <p:nvSpPr>
          <p:cNvPr id="10" name="Rectangle 9"/>
          <p:cNvSpPr/>
          <p:nvPr/>
        </p:nvSpPr>
        <p:spPr>
          <a:xfrm>
            <a:off x="2643188" y="142875"/>
            <a:ext cx="2786062" cy="5000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t>PANCASILA</a:t>
            </a:r>
          </a:p>
        </p:txBody>
      </p:sp>
      <p:sp>
        <p:nvSpPr>
          <p:cNvPr id="11" name="Right Arrow 10"/>
          <p:cNvSpPr/>
          <p:nvPr/>
        </p:nvSpPr>
        <p:spPr>
          <a:xfrm rot="5400000">
            <a:off x="3929062" y="5500688"/>
            <a:ext cx="428625" cy="5715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2" name="Right Arrow 11"/>
          <p:cNvSpPr/>
          <p:nvPr/>
        </p:nvSpPr>
        <p:spPr>
          <a:xfrm rot="5400000">
            <a:off x="3929062" y="3071813"/>
            <a:ext cx="428625" cy="5715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3" name="Right Arrow 12"/>
          <p:cNvSpPr/>
          <p:nvPr/>
        </p:nvSpPr>
        <p:spPr>
          <a:xfrm rot="5400000">
            <a:off x="3929062" y="1928813"/>
            <a:ext cx="428625" cy="5715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4" name="Right Arrow 13"/>
          <p:cNvSpPr/>
          <p:nvPr/>
        </p:nvSpPr>
        <p:spPr>
          <a:xfrm rot="5400000">
            <a:off x="3929062" y="642938"/>
            <a:ext cx="428625" cy="5715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5" name="Right Arrow 14"/>
          <p:cNvSpPr/>
          <p:nvPr/>
        </p:nvSpPr>
        <p:spPr>
          <a:xfrm rot="5400000">
            <a:off x="3929062" y="4286251"/>
            <a:ext cx="428625" cy="57150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cxnSp>
        <p:nvCxnSpPr>
          <p:cNvPr id="17" name="Elbow Connector 16"/>
          <p:cNvCxnSpPr/>
          <p:nvPr/>
        </p:nvCxnSpPr>
        <p:spPr>
          <a:xfrm rot="10800000" flipV="1">
            <a:off x="0" y="2643188"/>
            <a:ext cx="2571750" cy="1071562"/>
          </a:xfrm>
          <a:prstGeom prst="bentConnector3">
            <a:avLst>
              <a:gd name="adj1" fmla="val 9521"/>
            </a:avLst>
          </a:prstGeom>
          <a:ln>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p:nvPr/>
        </p:nvCxnSpPr>
        <p:spPr>
          <a:xfrm rot="10800000">
            <a:off x="0" y="3714750"/>
            <a:ext cx="2500313" cy="1285875"/>
          </a:xfrm>
          <a:prstGeom prst="bentConnector3">
            <a:avLst>
              <a:gd name="adj1" fmla="val 6677"/>
            </a:avLst>
          </a:prstGeom>
          <a:ln>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57188" y="3714750"/>
            <a:ext cx="2214562" cy="1588"/>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0" y="3286125"/>
            <a:ext cx="1714500" cy="857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t>NORMA</a:t>
            </a:r>
          </a:p>
        </p:txBody>
      </p:sp>
      <p:sp>
        <p:nvSpPr>
          <p:cNvPr id="45" name="Content Placeholder 44"/>
          <p:cNvSpPr>
            <a:spLocks noGrp="1"/>
          </p:cNvSpPr>
          <p:nvPr>
            <p:ph idx="1"/>
          </p:nvPr>
        </p:nvSpPr>
        <p:spPr>
          <a:xfrm>
            <a:off x="5786438" y="1214438"/>
            <a:ext cx="3357562" cy="4429125"/>
          </a:xfrm>
        </p:spPr>
        <p:txBody>
          <a:bodyPr/>
          <a:lstStyle/>
          <a:p>
            <a:pPr algn="just">
              <a:buFont typeface="Wingdings" pitchFamily="2" charset="2"/>
              <a:buNone/>
              <a:defRPr/>
            </a:pPr>
            <a:r>
              <a:rPr lang="id-ID" sz="2400" dirty="0" smtClean="0"/>
              <a:t>STAATSFUNDAMENTAL NORM</a:t>
            </a:r>
          </a:p>
          <a:p>
            <a:pPr algn="just">
              <a:buFont typeface="Wingdings" pitchFamily="2" charset="2"/>
              <a:buNone/>
              <a:defRPr/>
            </a:pPr>
            <a:endParaRPr lang="id-ID" sz="2400" dirty="0" smtClean="0"/>
          </a:p>
          <a:p>
            <a:pPr algn="just">
              <a:buFont typeface="Wingdings" pitchFamily="2" charset="2"/>
              <a:buNone/>
              <a:defRPr/>
            </a:pPr>
            <a:r>
              <a:rPr lang="id-ID" sz="2400" dirty="0" smtClean="0"/>
              <a:t>VERFASSUNG NORM</a:t>
            </a:r>
          </a:p>
          <a:p>
            <a:pPr algn="just">
              <a:buFont typeface="Wingdings" pitchFamily="2" charset="2"/>
              <a:buNone/>
              <a:defRPr/>
            </a:pPr>
            <a:endParaRPr lang="id-ID" sz="2400" dirty="0" smtClean="0"/>
          </a:p>
          <a:p>
            <a:pPr algn="just">
              <a:buFont typeface="Wingdings" pitchFamily="2" charset="2"/>
              <a:buNone/>
              <a:defRPr/>
            </a:pPr>
            <a:endParaRPr lang="id-ID" sz="2400" dirty="0" smtClean="0"/>
          </a:p>
          <a:p>
            <a:pPr algn="just">
              <a:buFont typeface="Wingdings" pitchFamily="2" charset="2"/>
              <a:buNone/>
              <a:defRPr/>
            </a:pPr>
            <a:r>
              <a:rPr lang="id-ID" sz="2400" dirty="0" smtClean="0"/>
              <a:t>GRUNDGESETZ NORM</a:t>
            </a:r>
          </a:p>
          <a:p>
            <a:pPr algn="just">
              <a:buFont typeface="Wingdings" pitchFamily="2" charset="2"/>
              <a:buNone/>
              <a:defRPr/>
            </a:pPr>
            <a:endParaRPr lang="id-ID" sz="2400" dirty="0" smtClean="0"/>
          </a:p>
          <a:p>
            <a:pPr algn="just">
              <a:buFont typeface="Wingdings" pitchFamily="2" charset="2"/>
              <a:buNone/>
              <a:defRPr/>
            </a:pPr>
            <a:endParaRPr lang="id-ID" sz="2400" dirty="0" smtClean="0"/>
          </a:p>
          <a:p>
            <a:pPr algn="just">
              <a:buFont typeface="Wingdings" pitchFamily="2" charset="2"/>
              <a:buNone/>
              <a:defRPr/>
            </a:pPr>
            <a:r>
              <a:rPr lang="id-ID" sz="2400" dirty="0" smtClean="0"/>
              <a:t>GESETZ NORM</a:t>
            </a:r>
          </a:p>
          <a:p>
            <a:pPr algn="just">
              <a:buFont typeface="Wingdings" pitchFamily="2" charset="2"/>
              <a:buNone/>
              <a:defRPr/>
            </a:pPr>
            <a:endParaRPr lang="id-ID" sz="2400" dirty="0" smtClean="0"/>
          </a:p>
          <a:p>
            <a:pPr algn="just">
              <a:buFont typeface="Wingdings" pitchFamily="2" charset="2"/>
              <a:buNone/>
              <a:defRPr/>
            </a:pPr>
            <a:endParaRPr lang="id-ID" sz="2400" dirty="0" smtClean="0"/>
          </a:p>
          <a:p>
            <a:pPr algn="just">
              <a:buFont typeface="Wingdings" pitchFamily="2" charset="2"/>
              <a:buNone/>
              <a:defRPr/>
            </a:pP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Oval 2"/>
          <p:cNvSpPr>
            <a:spLocks noGrp="1" noChangeArrowheads="1"/>
          </p:cNvSpPr>
          <p:nvPr>
            <p:ph sz="half" idx="1"/>
          </p:nvPr>
        </p:nvSpPr>
        <p:spPr>
          <a:xfrm>
            <a:off x="323850" y="1989138"/>
            <a:ext cx="4038600" cy="2808287"/>
          </a:xfrm>
          <a:prstGeom prst="ellipse">
            <a:avLst/>
          </a:prstGeom>
          <a:solidFill>
            <a:srgbClr val="00CC66"/>
          </a:solidFill>
          <a:ln>
            <a:solidFill>
              <a:schemeClr val="tx1"/>
            </a:solidFill>
            <a:round/>
          </a:ln>
        </p:spPr>
        <p:txBody>
          <a:bodyPr/>
          <a:lstStyle/>
          <a:p>
            <a:pPr algn="ctr" eaLnBrk="1" hangingPunct="1">
              <a:buFont typeface="Wingdings" pitchFamily="2" charset="2"/>
              <a:buNone/>
            </a:pPr>
            <a:r>
              <a:rPr lang="id-ID" sz="2000" b="1" smtClean="0">
                <a:effectLst/>
              </a:rPr>
              <a:t>KEDAULATAN</a:t>
            </a:r>
          </a:p>
          <a:p>
            <a:pPr algn="ctr" eaLnBrk="1" hangingPunct="1">
              <a:buFont typeface="Wingdings" pitchFamily="2" charset="2"/>
              <a:buNone/>
            </a:pPr>
            <a:r>
              <a:rPr lang="id-ID" sz="2000" b="1" smtClean="0">
                <a:effectLst/>
              </a:rPr>
              <a:t>DI TANGAN</a:t>
            </a:r>
          </a:p>
          <a:p>
            <a:pPr algn="ctr" eaLnBrk="1" hangingPunct="1">
              <a:buFont typeface="Wingdings" pitchFamily="2" charset="2"/>
              <a:buNone/>
            </a:pPr>
            <a:r>
              <a:rPr lang="id-ID" sz="2000" b="1" smtClean="0">
                <a:effectLst/>
              </a:rPr>
              <a:t>RAKYAT</a:t>
            </a:r>
          </a:p>
          <a:p>
            <a:pPr algn="ctr" eaLnBrk="1" hangingPunct="1">
              <a:buFont typeface="Wingdings" pitchFamily="2" charset="2"/>
              <a:buNone/>
            </a:pPr>
            <a:r>
              <a:rPr lang="id-ID" sz="1600" b="1" smtClean="0">
                <a:effectLst/>
              </a:rPr>
              <a:t>PASAL 1 ayat (2)</a:t>
            </a:r>
            <a:endParaRPr lang="en-US" sz="1600" b="1" smtClean="0">
              <a:effectLst/>
            </a:endParaRPr>
          </a:p>
        </p:txBody>
      </p:sp>
      <p:sp>
        <p:nvSpPr>
          <p:cNvPr id="15363" name="AutoShape 3"/>
          <p:cNvSpPr>
            <a:spLocks noChangeArrowheads="1"/>
          </p:cNvSpPr>
          <p:nvPr/>
        </p:nvSpPr>
        <p:spPr bwMode="auto">
          <a:xfrm>
            <a:off x="3563938" y="2349500"/>
            <a:ext cx="2160587" cy="1727200"/>
          </a:xfrm>
          <a:prstGeom prst="rightArrow">
            <a:avLst>
              <a:gd name="adj1" fmla="val 50000"/>
              <a:gd name="adj2" fmla="val 31273"/>
            </a:avLst>
          </a:prstGeom>
          <a:solidFill>
            <a:schemeClr val="accent1"/>
          </a:solidFill>
          <a:ln w="9525">
            <a:solidFill>
              <a:schemeClr val="tx1"/>
            </a:solidFill>
            <a:miter lim="800000"/>
            <a:headEnd/>
            <a:tailEnd/>
          </a:ln>
        </p:spPr>
        <p:txBody>
          <a:bodyPr wrap="none" anchor="ctr"/>
          <a:lstStyle/>
          <a:p>
            <a:pPr algn="ctr"/>
            <a:r>
              <a:rPr lang="id-ID"/>
              <a:t>DILAKSANAKAN</a:t>
            </a:r>
          </a:p>
          <a:p>
            <a:pPr algn="ctr"/>
            <a:r>
              <a:rPr lang="id-ID"/>
              <a:t>MENURUT UUD</a:t>
            </a:r>
            <a:endParaRPr lang="en-GB"/>
          </a:p>
        </p:txBody>
      </p:sp>
      <p:sp>
        <p:nvSpPr>
          <p:cNvPr id="46084" name="Rectangle 4"/>
          <p:cNvSpPr>
            <a:spLocks noChangeArrowheads="1"/>
          </p:cNvSpPr>
          <p:nvPr/>
        </p:nvSpPr>
        <p:spPr bwMode="auto">
          <a:xfrm>
            <a:off x="6011863" y="3573463"/>
            <a:ext cx="2305050" cy="1871662"/>
          </a:xfrm>
          <a:prstGeom prst="rect">
            <a:avLst/>
          </a:prstGeom>
          <a:solidFill>
            <a:srgbClr val="0000FF"/>
          </a:solidFill>
          <a:ln w="9525">
            <a:solidFill>
              <a:schemeClr val="tx1"/>
            </a:solidFill>
            <a:miter lim="800000"/>
            <a:headEnd/>
            <a:tailEnd/>
          </a:ln>
          <a:effectLst/>
        </p:spPr>
        <p:txBody>
          <a:bodyPr wrap="none" anchor="ctr"/>
          <a:lstStyle/>
          <a:p>
            <a:pPr algn="ctr">
              <a:defRPr/>
            </a:pPr>
            <a:r>
              <a:rPr lang="id-ID" sz="2000">
                <a:effectLst>
                  <a:outerShdw blurRad="38100" dist="38100" dir="2700000" algn="tl">
                    <a:srgbClr val="000000"/>
                  </a:outerShdw>
                </a:effectLst>
              </a:rPr>
              <a:t>DPR</a:t>
            </a:r>
          </a:p>
          <a:p>
            <a:pPr algn="ctr">
              <a:defRPr/>
            </a:pPr>
            <a:r>
              <a:rPr lang="id-ID" sz="2000">
                <a:effectLst>
                  <a:outerShdw blurRad="38100" dist="38100" dir="2700000" algn="tl">
                    <a:srgbClr val="000000"/>
                  </a:outerShdw>
                </a:effectLst>
              </a:rPr>
              <a:t>PASAL 19 – 22B</a:t>
            </a:r>
          </a:p>
          <a:p>
            <a:pPr algn="ctr">
              <a:defRPr/>
            </a:pPr>
            <a:endParaRPr lang="id-ID" sz="2000">
              <a:effectLst>
                <a:outerShdw blurRad="38100" dist="38100" dir="2700000" algn="tl">
                  <a:srgbClr val="000000"/>
                </a:outerShdw>
              </a:effectLst>
            </a:endParaRPr>
          </a:p>
          <a:p>
            <a:pPr algn="ctr">
              <a:defRPr/>
            </a:pPr>
            <a:r>
              <a:rPr lang="id-ID" sz="2000">
                <a:effectLst>
                  <a:outerShdw blurRad="38100" dist="38100" dir="2700000" algn="tl">
                    <a:srgbClr val="000000"/>
                  </a:outerShdw>
                </a:effectLst>
              </a:rPr>
              <a:t>DPD</a:t>
            </a:r>
          </a:p>
          <a:p>
            <a:pPr algn="ctr">
              <a:defRPr/>
            </a:pPr>
            <a:r>
              <a:rPr lang="id-ID" sz="2000">
                <a:effectLst>
                  <a:outerShdw blurRad="38100" dist="38100" dir="2700000" algn="tl">
                    <a:srgbClr val="000000"/>
                  </a:outerShdw>
                </a:effectLst>
              </a:rPr>
              <a:t>PASAL 22C</a:t>
            </a:r>
            <a:endParaRPr lang="en-GB" sz="2000"/>
          </a:p>
        </p:txBody>
      </p:sp>
      <p:sp>
        <p:nvSpPr>
          <p:cNvPr id="46085" name="Rectangle 5"/>
          <p:cNvSpPr>
            <a:spLocks noChangeArrowheads="1"/>
          </p:cNvSpPr>
          <p:nvPr/>
        </p:nvSpPr>
        <p:spPr bwMode="auto">
          <a:xfrm>
            <a:off x="6011863" y="1268413"/>
            <a:ext cx="2233612" cy="2016125"/>
          </a:xfrm>
          <a:prstGeom prst="rect">
            <a:avLst/>
          </a:prstGeom>
          <a:solidFill>
            <a:srgbClr val="0000FF"/>
          </a:solidFill>
          <a:ln w="9525">
            <a:solidFill>
              <a:schemeClr val="tx1"/>
            </a:solidFill>
            <a:miter lim="800000"/>
            <a:headEnd/>
            <a:tailEnd/>
          </a:ln>
          <a:effectLst/>
        </p:spPr>
        <p:txBody>
          <a:bodyPr wrap="none" anchor="ctr"/>
          <a:lstStyle/>
          <a:p>
            <a:pPr algn="ctr">
              <a:defRPr/>
            </a:pPr>
            <a:r>
              <a:rPr lang="id-ID" sz="2000">
                <a:effectLst>
                  <a:outerShdw blurRad="38100" dist="38100" dir="2700000" algn="tl">
                    <a:srgbClr val="000000"/>
                  </a:outerShdw>
                </a:effectLst>
              </a:rPr>
              <a:t>KEKUASAAN</a:t>
            </a:r>
          </a:p>
          <a:p>
            <a:pPr algn="ctr">
              <a:defRPr/>
            </a:pPr>
            <a:r>
              <a:rPr lang="id-ID" sz="2000">
                <a:effectLst>
                  <a:outerShdw blurRad="38100" dist="38100" dir="2700000" algn="tl">
                    <a:srgbClr val="000000"/>
                  </a:outerShdw>
                </a:effectLst>
              </a:rPr>
              <a:t>PEMERINTAHAN</a:t>
            </a:r>
          </a:p>
          <a:p>
            <a:pPr algn="ctr">
              <a:defRPr/>
            </a:pPr>
            <a:r>
              <a:rPr lang="id-ID" sz="2000">
                <a:effectLst>
                  <a:outerShdw blurRad="38100" dist="38100" dir="2700000" algn="tl">
                    <a:srgbClr val="000000"/>
                  </a:outerShdw>
                </a:effectLst>
              </a:rPr>
              <a:t>NEGARA</a:t>
            </a:r>
          </a:p>
          <a:p>
            <a:pPr algn="ctr">
              <a:defRPr/>
            </a:pPr>
            <a:r>
              <a:rPr lang="id-ID" sz="2000">
                <a:effectLst>
                  <a:outerShdw blurRad="38100" dist="38100" dir="2700000" algn="tl">
                    <a:srgbClr val="000000"/>
                  </a:outerShdw>
                </a:effectLst>
              </a:rPr>
              <a:t>PASAL 4 - 16</a:t>
            </a:r>
            <a:endParaRPr lang="en-GB" sz="2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355</TotalTime>
  <Words>390</Words>
  <Application>Microsoft Office PowerPoint</Application>
  <PresentationFormat>On-screen Show (4:3)</PresentationFormat>
  <Paragraphs>116</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Theme1</vt:lpstr>
      <vt:lpstr>   KETAHANAN NASIONAL BERDASARKAN  PANCASILA    </vt:lpstr>
      <vt:lpstr>      KETAHANAN NASIONAL  KETAHANAN NASIONAL ADALAH SUATU KONDISI DINAMIS SUATU BANGSA, YANG BERISI KEULETAN DAN KETANGGUHAN, YANG MENGANDUNG KEMAMPUAN MMENGEMBANGKAN KEKUATAN NASIONAL  DALAM MENGHADAPI DAN MENGATASI SEGALA ANCAMAN, GANGGUAN, HAMBATAN DAN TANTANGAN BAIK YANG DATANG DARI LUAR MAUPUN DARI DALAM NEGERI YANG LANGSUNG MAUPUN TIDAK LANGSUNG  MEMBAHAYAKAN    INTEGRITAS , IDENTITAS, KELANGSUNGAN HIDUP  BANGSA DAN NEGARA  SERTA PERJUANGAN DALAM MENCAPAI TUJUAN NASIONAL INDONESIA      </vt:lpstr>
      <vt:lpstr>PowerPoint Presentation</vt:lpstr>
      <vt:lpstr>  UNDANG-UNDANG DASAR NEGARA REPUBLIK INDONESIA 1945 SBG  REVOLUTIEGRONDWET   </vt:lpstr>
      <vt:lpstr> UUD RI 1945 SEBAGAI REVOLUTIEGRONDWET  1. SATU RANGKAIAN DNG PROKLAMASI 17-8-1945 2. BERDASARKAN PANCASILA 3. TERKANDUNG DALAM STAATSFUNDAMENTALNORM 4. TERKANDUNG NILAI BHINNEKA TUNGGAL IKA 5. TERKANDUNG NILAI BUDAYA HUKUM INDONESIA  </vt:lpstr>
      <vt:lpstr>       1.UUD NRI 2002 TIDAK BERDASARKAN         PANCASILA  2. UUD NRI 2002  BKN REVOLUTIEGRONDWET    3. UUD NRI TDK RELEVAN MENGGUNAKAN     ISTILAH UUD 1945.  4. UUD NRI 2002 TIDAK TERKNDNG NILAI      BHINNEKA TUNGGAL IKA. 5. UUD NRI 2002 INKONSISTEN DLM TERTIB      HUKUM INDONESIA. 6. UUD NRI 2002 INKONSISTEN DLM PASAL-     PASALNYA SENDIRI. 7. UUD NRI 2002 SEBAGAI PEMBUBARAN NE-     GARA PROKLAMASI 17 AGSUTUS 1945.        </vt:lpstr>
      <vt:lpstr>STAATSFUNDAMENTALNORM (GRUNDNORM)</vt:lpstr>
      <vt:lpstr>PowerPoint Presentation</vt:lpstr>
      <vt:lpstr>PowerPoint Presentation</vt:lpstr>
      <vt:lpstr>PowerPoint Presentation</vt:lpstr>
      <vt:lpstr>KEKUASAAN DPD</vt:lpstr>
      <vt:lpstr>PASAL 22D UUD 1945</vt:lpstr>
      <vt:lpstr>PASAL 22D UUD 1945</vt:lpstr>
      <vt:lpstr>PASAL 22D UUD 1945</vt:lpstr>
      <vt:lpstr>TRANSFORMASI DINAMIS DALAM BIDANG POLITIK - DEMOKRASI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DEMOKRASI INDONESIA DALAM PERSPEKTIF FILSAFAT PANCASILA</dc:title>
  <dc:creator>Jogja</dc:creator>
  <cp:lastModifiedBy>USER</cp:lastModifiedBy>
  <cp:revision>37</cp:revision>
  <dcterms:created xsi:type="dcterms:W3CDTF">2014-11-30T13:46:24Z</dcterms:created>
  <dcterms:modified xsi:type="dcterms:W3CDTF">2020-03-13T02:28:46Z</dcterms:modified>
</cp:coreProperties>
</file>